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92" r:id="rId21"/>
    <p:sldId id="281" r:id="rId22"/>
    <p:sldId id="282" r:id="rId23"/>
    <p:sldId id="291" r:id="rId24"/>
    <p:sldId id="283" r:id="rId25"/>
    <p:sldId id="290" r:id="rId26"/>
    <p:sldId id="284" r:id="rId27"/>
    <p:sldId id="285" r:id="rId28"/>
    <p:sldId id="286" r:id="rId29"/>
    <p:sldId id="287" r:id="rId30"/>
    <p:sldId id="288" r:id="rId31"/>
    <p:sldId id="289" r:id="rId32"/>
    <p:sldId id="260" r:id="rId33"/>
  </p:sldIdLst>
  <p:sldSz cx="9144000" cy="640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016"/>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026003-A415-4ABA-A66F-9E13E8087C37}" type="datetimeFigureOut">
              <a:rPr lang="en-US" smtClean="0"/>
              <a:t>10/11/2021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F0538-766E-4A96-B541-04EF8C0C5341}" type="slidenum">
              <a:rPr lang="en-US" smtClean="0"/>
              <a:t>‹#›</a:t>
            </a:fld>
            <a:endParaRPr lang="en-US"/>
          </a:p>
        </p:txBody>
      </p:sp>
    </p:spTree>
    <p:extLst>
      <p:ext uri="{BB962C8B-B14F-4D97-AF65-F5344CB8AC3E}">
        <p14:creationId xmlns:p14="http://schemas.microsoft.com/office/powerpoint/2010/main" val="205959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CDF9B-5947-4E46-AD67-BE15E3A03B3C}" type="datetimeFigureOut">
              <a:rPr lang="en-US" smtClean="0"/>
              <a:t>10/11/2021</a:t>
            </a:fld>
            <a:endParaRPr lang="en-US"/>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0B651-CE41-4FB8-A3E8-83BF7181EBDF}" type="slidenum">
              <a:rPr lang="en-US" smtClean="0"/>
              <a:t>‹#›</a:t>
            </a:fld>
            <a:endParaRPr lang="en-US"/>
          </a:p>
        </p:txBody>
      </p:sp>
    </p:spTree>
    <p:extLst>
      <p:ext uri="{BB962C8B-B14F-4D97-AF65-F5344CB8AC3E}">
        <p14:creationId xmlns:p14="http://schemas.microsoft.com/office/powerpoint/2010/main" val="28180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userDrawn="1"/>
        </p:nvGrpSpPr>
        <p:grpSpPr>
          <a:xfrm>
            <a:off x="1" y="5347335"/>
            <a:ext cx="9144000" cy="1053465"/>
            <a:chOff x="-1" y="4014787"/>
            <a:chExt cx="12192001" cy="1128713"/>
          </a:xfrm>
        </p:grpSpPr>
        <p:pic>
          <p:nvPicPr>
            <p:cNvPr id="6" name="Picture 5"/>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1239" b="8849"/>
            <a:stretch/>
          </p:blipFill>
          <p:spPr>
            <a:xfrm>
              <a:off x="0" y="4014787"/>
              <a:ext cx="12192000" cy="1128713"/>
            </a:xfrm>
            <a:prstGeom prst="rect">
              <a:avLst/>
            </a:prstGeom>
          </p:spPr>
        </p:pic>
        <p:sp>
          <p:nvSpPr>
            <p:cNvPr id="7" name="Rectangle 6"/>
            <p:cNvSpPr/>
            <p:nvPr userDrawn="1"/>
          </p:nvSpPr>
          <p:spPr>
            <a:xfrm>
              <a:off x="-1" y="4014787"/>
              <a:ext cx="12192001" cy="100013"/>
            </a:xfrm>
            <a:prstGeom prst="rect">
              <a:avLst/>
            </a:prstGeom>
            <a:solidFill>
              <a:srgbClr val="90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6" y="4414355"/>
              <a:ext cx="2711860" cy="454989"/>
            </a:xfrm>
            <a:prstGeom prst="rect">
              <a:avLst/>
            </a:prstGeom>
          </p:spPr>
        </p:pic>
      </p:grpSp>
      <p:sp>
        <p:nvSpPr>
          <p:cNvPr id="9" name="TextBox 8"/>
          <p:cNvSpPr txBox="1"/>
          <p:nvPr userDrawn="1"/>
        </p:nvSpPr>
        <p:spPr>
          <a:xfrm>
            <a:off x="7010400" y="5731512"/>
            <a:ext cx="2009274" cy="276999"/>
          </a:xfrm>
          <a:prstGeom prst="rect">
            <a:avLst/>
          </a:prstGeom>
          <a:noFill/>
        </p:spPr>
        <p:txBody>
          <a:bodyPr wrap="square" rtlCol="0">
            <a:spAutoFit/>
          </a:bodyPr>
          <a:lstStyle/>
          <a:p>
            <a:pPr algn="r"/>
            <a:r>
              <a:rPr lang="en-US" sz="1200" dirty="0">
                <a:solidFill>
                  <a:schemeClr val="tx1">
                    <a:lumMod val="75000"/>
                    <a:lumOff val="25000"/>
                  </a:schemeClr>
                </a:solidFill>
                <a:latin typeface="Verdana" charset="0"/>
                <a:ea typeface="Verdana" charset="0"/>
                <a:cs typeface="Verdana" charset="0"/>
              </a:rPr>
              <a:t>FOSTERSWIFT.COM</a:t>
            </a:r>
          </a:p>
        </p:txBody>
      </p:sp>
      <p:cxnSp>
        <p:nvCxnSpPr>
          <p:cNvPr id="14" name="Straight Connector 13"/>
          <p:cNvCxnSpPr/>
          <p:nvPr userDrawn="1"/>
        </p:nvCxnSpPr>
        <p:spPr>
          <a:xfrm>
            <a:off x="457200" y="1316449"/>
            <a:ext cx="8229600" cy="0"/>
          </a:xfrm>
          <a:prstGeom prst="line">
            <a:avLst/>
          </a:prstGeom>
          <a:ln>
            <a:solidFill>
              <a:srgbClr val="909194">
                <a:alpha val="46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
        <p:nvSpPr>
          <p:cNvPr id="23" name="Title 22"/>
          <p:cNvSpPr>
            <a:spLocks noGrp="1"/>
          </p:cNvSpPr>
          <p:nvPr>
            <p:ph type="title" hasCustomPrompt="1"/>
          </p:nvPr>
        </p:nvSpPr>
        <p:spPr>
          <a:xfrm>
            <a:off x="457200" y="540810"/>
            <a:ext cx="8229600" cy="763057"/>
          </a:xfrm>
        </p:spPr>
        <p:txBody>
          <a:bodyPr/>
          <a:lstStyle>
            <a:lvl1pPr algn="ctr">
              <a:defRPr>
                <a:solidFill>
                  <a:schemeClr val="accent1"/>
                </a:solidFill>
                <a:latin typeface="+mj-lt"/>
              </a:defRPr>
            </a:lvl1pPr>
          </a:lstStyle>
          <a:p>
            <a:r>
              <a:rPr lang="en-US" dirty="0"/>
              <a:t>TITLE</a:t>
            </a:r>
          </a:p>
        </p:txBody>
      </p:sp>
      <p:sp>
        <p:nvSpPr>
          <p:cNvPr id="31" name="Picture Placeholder 30"/>
          <p:cNvSpPr>
            <a:spLocks noGrp="1"/>
          </p:cNvSpPr>
          <p:nvPr>
            <p:ph type="pic" sz="quarter" idx="16"/>
          </p:nvPr>
        </p:nvSpPr>
        <p:spPr>
          <a:xfrm>
            <a:off x="533400" y="1588347"/>
            <a:ext cx="8153400" cy="2370667"/>
          </a:xfrm>
        </p:spPr>
        <p:txBody>
          <a:bodyPr/>
          <a:lstStyle/>
          <a:p>
            <a:r>
              <a:rPr lang="en-US"/>
              <a:t>Click icon to add picture</a:t>
            </a:r>
            <a:endParaRPr lang="en-US" dirty="0"/>
          </a:p>
        </p:txBody>
      </p:sp>
      <p:sp>
        <p:nvSpPr>
          <p:cNvPr id="22" name="Text Placeholder 21"/>
          <p:cNvSpPr>
            <a:spLocks noGrp="1"/>
          </p:cNvSpPr>
          <p:nvPr>
            <p:ph type="body" sz="quarter" idx="17" hasCustomPrompt="1"/>
          </p:nvPr>
        </p:nvSpPr>
        <p:spPr>
          <a:xfrm>
            <a:off x="533400" y="3959013"/>
            <a:ext cx="8153400" cy="663787"/>
          </a:xfrm>
        </p:spPr>
        <p:txBody>
          <a:bodyPr>
            <a:normAutofit/>
          </a:bodyPr>
          <a:lstStyle>
            <a:lvl1pPr marL="0" indent="0" algn="ctr">
              <a:buNone/>
              <a:defRPr sz="2800" b="1">
                <a:solidFill>
                  <a:schemeClr val="accent3"/>
                </a:solidFill>
                <a:latin typeface="+mj-lt"/>
              </a:defRPr>
            </a:lvl1pPr>
          </a:lstStyle>
          <a:p>
            <a:pPr lvl="0"/>
            <a:r>
              <a:rPr lang="en-US" dirty="0"/>
              <a:t>CAPTION</a:t>
            </a:r>
          </a:p>
        </p:txBody>
      </p:sp>
      <p:sp>
        <p:nvSpPr>
          <p:cNvPr id="26" name="Text Placeholder 25"/>
          <p:cNvSpPr>
            <a:spLocks noGrp="1"/>
          </p:cNvSpPr>
          <p:nvPr>
            <p:ph type="body" sz="quarter" idx="18" hasCustomPrompt="1"/>
          </p:nvPr>
        </p:nvSpPr>
        <p:spPr>
          <a:xfrm>
            <a:off x="533400" y="4717627"/>
            <a:ext cx="8153400" cy="568960"/>
          </a:xfrm>
        </p:spPr>
        <p:txBody>
          <a:bodyPr>
            <a:noAutofit/>
          </a:bodyPr>
          <a:lstStyle>
            <a:lvl1pPr marL="0" indent="0" algn="ctr">
              <a:buNone/>
              <a:defRPr sz="2400" b="1">
                <a:solidFill>
                  <a:schemeClr val="accent1"/>
                </a:solidFill>
              </a:defRPr>
            </a:lvl1pPr>
          </a:lstStyle>
          <a:p>
            <a:pPr lvl="0"/>
            <a:r>
              <a:rPr lang="en-US" dirty="0"/>
              <a:t>SUBHEAD</a:t>
            </a:r>
          </a:p>
        </p:txBody>
      </p:sp>
    </p:spTree>
    <p:extLst>
      <p:ext uri="{BB962C8B-B14F-4D97-AF65-F5344CB8AC3E}">
        <p14:creationId xmlns:p14="http://schemas.microsoft.com/office/powerpoint/2010/main" val="283473281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93522"/>
            <a:ext cx="8229600" cy="3793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216163058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6331"/>
            <a:ext cx="2057400" cy="49354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56331"/>
            <a:ext cx="6019800" cy="49354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65906400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erms of Use">
    <p:spTree>
      <p:nvGrpSpPr>
        <p:cNvPr id="1" name=""/>
        <p:cNvGrpSpPr/>
        <p:nvPr/>
      </p:nvGrpSpPr>
      <p:grpSpPr>
        <a:xfrm>
          <a:off x="0" y="0"/>
          <a:ext cx="0" cy="0"/>
          <a:chOff x="0" y="0"/>
          <a:chExt cx="0" cy="0"/>
        </a:xfrm>
      </p:grpSpPr>
      <p:sp>
        <p:nvSpPr>
          <p:cNvPr id="3" name="TextBox 2"/>
          <p:cNvSpPr txBox="1"/>
          <p:nvPr userDrawn="1"/>
        </p:nvSpPr>
        <p:spPr>
          <a:xfrm>
            <a:off x="1371600" y="1019387"/>
            <a:ext cx="6400800" cy="2585323"/>
          </a:xfrm>
          <a:prstGeom prst="rect">
            <a:avLst/>
          </a:prstGeom>
          <a:noFill/>
        </p:spPr>
        <p:txBody>
          <a:bodyPr wrap="square" rtlCol="0">
            <a:spAutoFit/>
          </a:bodyPr>
          <a:lstStyle/>
          <a:p>
            <a:r>
              <a:rPr lang="en-US" sz="1800" b="1" kern="1200" dirty="0">
                <a:solidFill>
                  <a:schemeClr val="tx1"/>
                </a:solidFill>
                <a:effectLst/>
                <a:latin typeface="+mn-lt"/>
                <a:ea typeface="+mn-ea"/>
                <a:cs typeface="+mn-cs"/>
              </a:rPr>
              <a:t>Presentation</a:t>
            </a:r>
            <a:r>
              <a:rPr lang="en-US" sz="1800" b="1" kern="1200" baseline="0" dirty="0">
                <a:solidFill>
                  <a:schemeClr val="tx1"/>
                </a:solidFill>
                <a:effectLst/>
                <a:latin typeface="+mn-lt"/>
                <a:ea typeface="+mn-ea"/>
                <a:cs typeface="+mn-cs"/>
              </a:rPr>
              <a:t> Terms of Use</a:t>
            </a:r>
            <a:endParaRPr lang="en-US" sz="1800" b="1"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Foster Swift Collins &amp; Smith, PC presentations are intended for our clients and friends. This presentation highlights specific areas of the law. This communication is not legal advice. The information provided is current as of the date of the presentation. Those viewing the presentation should consult an attorney to determine how the information applies to any specific situation.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Copyright © 2021 Foster Swift Collins &amp; Smith, PC</a:t>
            </a:r>
            <a:endParaRPr lang="en-US" dirty="0"/>
          </a:p>
        </p:txBody>
      </p:sp>
      <p:sp>
        <p:nvSpPr>
          <p:cNvPr id="4"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15426838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8D52-7BEB-4E6D-BB41-70B93AA9FE4F}"/>
              </a:ext>
            </a:extLst>
          </p:cNvPr>
          <p:cNvSpPr>
            <a:spLocks noGrp="1"/>
          </p:cNvSpPr>
          <p:nvPr>
            <p:ph type="ctrTitle"/>
          </p:nvPr>
        </p:nvSpPr>
        <p:spPr>
          <a:xfrm>
            <a:off x="1143000" y="1047538"/>
            <a:ext cx="6858000" cy="222842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52BA28-DA52-4F18-8D48-9F8CE923F59E}"/>
              </a:ext>
            </a:extLst>
          </p:cNvPr>
          <p:cNvSpPr>
            <a:spLocks noGrp="1"/>
          </p:cNvSpPr>
          <p:nvPr>
            <p:ph type="subTitle" idx="1"/>
          </p:nvPr>
        </p:nvSpPr>
        <p:spPr>
          <a:xfrm>
            <a:off x="1143000" y="3361902"/>
            <a:ext cx="6858000" cy="1545378"/>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77A344-45B0-4425-B4C4-725533B3ED8D}"/>
              </a:ext>
            </a:extLst>
          </p:cNvPr>
          <p:cNvSpPr>
            <a:spLocks noGrp="1"/>
          </p:cNvSpPr>
          <p:nvPr>
            <p:ph type="dt" sz="half" idx="10"/>
          </p:nvPr>
        </p:nvSpPr>
        <p:spPr>
          <a:xfrm>
            <a:off x="628650" y="5932594"/>
            <a:ext cx="2057400" cy="340784"/>
          </a:xfrm>
          <a:prstGeom prst="rect">
            <a:avLst/>
          </a:prstGeom>
        </p:spPr>
        <p:txBody>
          <a:bodyPr lIns="68580" tIns="34290" rIns="68580" bIns="34290"/>
          <a:lstStyle/>
          <a:p>
            <a:endParaRPr lang="en-US"/>
          </a:p>
        </p:txBody>
      </p:sp>
      <p:sp>
        <p:nvSpPr>
          <p:cNvPr id="5" name="Footer Placeholder 4">
            <a:extLst>
              <a:ext uri="{FF2B5EF4-FFF2-40B4-BE49-F238E27FC236}">
                <a16:creationId xmlns:a16="http://schemas.microsoft.com/office/drawing/2014/main" id="{775B3007-C5F5-4650-93D9-D57BB0BCFA14}"/>
              </a:ext>
            </a:extLst>
          </p:cNvPr>
          <p:cNvSpPr>
            <a:spLocks noGrp="1"/>
          </p:cNvSpPr>
          <p:nvPr>
            <p:ph type="ftr" sz="quarter" idx="11"/>
          </p:nvPr>
        </p:nvSpPr>
        <p:spPr>
          <a:xfrm>
            <a:off x="3028950" y="5932594"/>
            <a:ext cx="3086100" cy="340784"/>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id="{B3A7065B-E2C0-45B4-A274-8DC16DF68F50}"/>
              </a:ext>
            </a:extLst>
          </p:cNvPr>
          <p:cNvSpPr>
            <a:spLocks noGrp="1"/>
          </p:cNvSpPr>
          <p:nvPr>
            <p:ph type="sldNum" sz="quarter" idx="12"/>
          </p:nvPr>
        </p:nvSpPr>
        <p:spPr/>
        <p:txBody>
          <a:bodyPr/>
          <a:lstStyle/>
          <a:p>
            <a:fld id="{9780846D-192F-4095-BE0F-D07A77F46F2F}" type="slidenum">
              <a:rPr lang="en-US" smtClean="0"/>
              <a:t>‹#›</a:t>
            </a:fld>
            <a:endParaRPr lang="en-US"/>
          </a:p>
        </p:txBody>
      </p:sp>
    </p:spTree>
    <p:extLst>
      <p:ext uri="{BB962C8B-B14F-4D97-AF65-F5344CB8AC3E}">
        <p14:creationId xmlns:p14="http://schemas.microsoft.com/office/powerpoint/2010/main" val="331777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522"/>
            <a:ext cx="8229600" cy="3793065"/>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97131611-ACBE-475F-B4A9-F8867194FBC4}" type="slidenum">
              <a:rPr lang="en-US" smtClean="0"/>
              <a:t>‹#›</a:t>
            </a:fld>
            <a:endParaRPr lang="en-US" dirty="0"/>
          </a:p>
        </p:txBody>
      </p:sp>
    </p:spTree>
    <p:extLst>
      <p:ext uri="{BB962C8B-B14F-4D97-AF65-F5344CB8AC3E}">
        <p14:creationId xmlns:p14="http://schemas.microsoft.com/office/powerpoint/2010/main" val="166654531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2308"/>
            <a:ext cx="7772400" cy="1539451"/>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252133"/>
            <a:ext cx="7772400" cy="14001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7523237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522"/>
            <a:ext cx="4038600" cy="37930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522"/>
            <a:ext cx="4038600" cy="37930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5932595"/>
            <a:ext cx="2133600" cy="340784"/>
          </a:xfrm>
          <a:prstGeom prst="rect">
            <a:avLst/>
          </a:prstGeom>
        </p:spPr>
        <p:txBody>
          <a:bodyPr/>
          <a:lstStyle/>
          <a:p>
            <a:fld id="{58970041-08E4-479C-9358-C1CC253CC9E7}" type="slidenum">
              <a:rPr lang="en-US" smtClean="0"/>
              <a:t>‹#›</a:t>
            </a:fld>
            <a:endParaRPr lang="en-US"/>
          </a:p>
        </p:txBody>
      </p:sp>
      <p:sp>
        <p:nvSpPr>
          <p:cNvPr id="6" name="Slide Number Placeholder 5"/>
          <p:cNvSpPr txBox="1">
            <a:spLocks/>
          </p:cNvSpPr>
          <p:nvPr userDrawn="1"/>
        </p:nvSpPr>
        <p:spPr>
          <a:xfrm>
            <a:off x="4305302" y="5667102"/>
            <a:ext cx="533399" cy="4543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638196812"/>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2772"/>
            <a:ext cx="4040188" cy="5971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9885"/>
            <a:ext cx="4040188" cy="3256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432772"/>
            <a:ext cx="4041775" cy="5971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029885"/>
            <a:ext cx="4041775" cy="3256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048000" y="5760720"/>
            <a:ext cx="2133600" cy="340784"/>
          </a:xfrm>
          <a:prstGeom prst="rect">
            <a:avLst/>
          </a:prstGeom>
        </p:spPr>
        <p:txBody>
          <a:bodyPr/>
          <a:lstStyle/>
          <a:p>
            <a:fld id="{58970041-08E4-479C-9358-C1CC253CC9E7}" type="slidenum">
              <a:rPr lang="en-US" smtClean="0"/>
              <a:t>‹#›</a:t>
            </a:fld>
            <a:endParaRPr lang="en-US"/>
          </a:p>
        </p:txBody>
      </p:sp>
    </p:spTree>
    <p:extLst>
      <p:ext uri="{BB962C8B-B14F-4D97-AF65-F5344CB8AC3E}">
        <p14:creationId xmlns:p14="http://schemas.microsoft.com/office/powerpoint/2010/main" val="243773297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240147667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62859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4480"/>
            <a:ext cx="8229600" cy="1066800"/>
          </a:xfrm>
        </p:spPr>
        <p:txBody>
          <a:bodyPr anchor="ctr">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3575050" y="1564642"/>
            <a:ext cx="5111750" cy="36271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564642"/>
            <a:ext cx="3008313" cy="3627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103201848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61173"/>
            <a:ext cx="5486400" cy="52895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45254"/>
            <a:ext cx="5486400" cy="2847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3990129"/>
            <a:ext cx="5486400" cy="6089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252828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alphaModFix/>
            <a:extLst>
              <a:ext uri="{28A0092B-C50C-407E-A947-70E740481C1C}">
                <a14:useLocalDpi xmlns:a14="http://schemas.microsoft.com/office/drawing/2010/main" val="0"/>
              </a:ext>
            </a:extLst>
          </a:blip>
          <a:srcRect t="21239" b="8849"/>
          <a:stretch/>
        </p:blipFill>
        <p:spPr>
          <a:xfrm>
            <a:off x="2" y="5347335"/>
            <a:ext cx="9143999" cy="1053465"/>
          </a:xfrm>
          <a:prstGeom prst="rect">
            <a:avLst/>
          </a:prstGeom>
        </p:spPr>
      </p:pic>
      <p:sp>
        <p:nvSpPr>
          <p:cNvPr id="9" name="Rectangle 8"/>
          <p:cNvSpPr/>
          <p:nvPr/>
        </p:nvSpPr>
        <p:spPr>
          <a:xfrm>
            <a:off x="1" y="5347335"/>
            <a:ext cx="9144000" cy="93346"/>
          </a:xfrm>
          <a:prstGeom prst="rect">
            <a:avLst/>
          </a:prstGeom>
          <a:solidFill>
            <a:srgbClr val="90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201" y="5720266"/>
            <a:ext cx="2033895" cy="424655"/>
          </a:xfrm>
          <a:prstGeom prst="rect">
            <a:avLst/>
          </a:prstGeom>
        </p:spPr>
      </p:pic>
      <p:sp>
        <p:nvSpPr>
          <p:cNvPr id="2" name="Title Placeholder 1"/>
          <p:cNvSpPr>
            <a:spLocks noGrp="1"/>
          </p:cNvSpPr>
          <p:nvPr>
            <p:ph type="title"/>
          </p:nvPr>
        </p:nvSpPr>
        <p:spPr>
          <a:xfrm>
            <a:off x="457200" y="256329"/>
            <a:ext cx="8229600" cy="10668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493522"/>
            <a:ext cx="8229600" cy="3793065"/>
          </a:xfrm>
          <a:prstGeom prst="rect">
            <a:avLst/>
          </a:prstGeom>
        </p:spPr>
        <p:txBody>
          <a:bodyPr vert="horz" lIns="0" tIns="45720" rIns="0" bIns="45720" rtlCol="0">
            <a:normAutofit/>
          </a:bodyPr>
          <a:lstStyle/>
          <a:p>
            <a:pPr lvl="0"/>
            <a:r>
              <a:rPr lang="en-US" dirty="0"/>
              <a:t>Click to add text</a:t>
            </a:r>
          </a:p>
        </p:txBody>
      </p:sp>
      <p:sp>
        <p:nvSpPr>
          <p:cNvPr id="12" name="Slide Number Placeholder 5"/>
          <p:cNvSpPr>
            <a:spLocks noGrp="1"/>
          </p:cNvSpPr>
          <p:nvPr>
            <p:ph type="sldNum" sz="quarter" idx="4"/>
          </p:nvPr>
        </p:nvSpPr>
        <p:spPr>
          <a:xfrm>
            <a:off x="4305302" y="5667102"/>
            <a:ext cx="533399" cy="454378"/>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
        <p:nvSpPr>
          <p:cNvPr id="5" name="TextBox 4"/>
          <p:cNvSpPr txBox="1"/>
          <p:nvPr/>
        </p:nvSpPr>
        <p:spPr>
          <a:xfrm>
            <a:off x="5105400" y="5639371"/>
            <a:ext cx="3581400" cy="461665"/>
          </a:xfrm>
          <a:prstGeom prst="rect">
            <a:avLst/>
          </a:prstGeom>
          <a:noFill/>
        </p:spPr>
        <p:txBody>
          <a:bodyPr wrap="square" rtlCol="0">
            <a:spAutoFit/>
          </a:bodyPr>
          <a:lstStyle/>
          <a:p>
            <a:r>
              <a:rPr lang="en-US" sz="1200" dirty="0">
                <a:solidFill>
                  <a:schemeClr val="accent2"/>
                </a:solidFill>
              </a:rPr>
              <a:t>Letters of Intent and Term</a:t>
            </a:r>
            <a:r>
              <a:rPr lang="en-US" sz="1200" baseline="0" dirty="0">
                <a:solidFill>
                  <a:schemeClr val="accent2"/>
                </a:solidFill>
              </a:rPr>
              <a:t> Sheets | 10/12/2021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100" dirty="0">
                <a:solidFill>
                  <a:srgbClr val="909194"/>
                </a:solidFill>
                <a:latin typeface="+mn-lt"/>
                <a:ea typeface="Verdana" charset="0"/>
                <a:cs typeface="Verdana" charset="0"/>
              </a:rPr>
              <a:t>© 2021 Foster Swift Collins &amp; Smith, PC </a:t>
            </a:r>
          </a:p>
        </p:txBody>
      </p:sp>
    </p:spTree>
    <p:extLst>
      <p:ext uri="{BB962C8B-B14F-4D97-AF65-F5344CB8AC3E}">
        <p14:creationId xmlns:p14="http://schemas.microsoft.com/office/powerpoint/2010/main" val="295938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hf hdr="0" ftr="0" dt="0"/>
  <p:txStyles>
    <p:titleStyle>
      <a:lvl1pPr algn="l" defTabSz="914400" rtl="0" eaLnBrk="1" latinLnBrk="0" hangingPunct="1">
        <a:spcBef>
          <a:spcPct val="0"/>
        </a:spcBef>
        <a:buNone/>
        <a:defRPr sz="4000" b="1" kern="1200">
          <a:solidFill>
            <a:schemeClr val="accent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SzPct val="8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SzPct val="80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oertel@fosterswift.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4727-CC01-4279-BE2D-767284FE2B77}"/>
              </a:ext>
            </a:extLst>
          </p:cNvPr>
          <p:cNvSpPr>
            <a:spLocks noGrp="1"/>
          </p:cNvSpPr>
          <p:nvPr>
            <p:ph type="ctrTitle"/>
          </p:nvPr>
        </p:nvSpPr>
        <p:spPr/>
        <p:txBody>
          <a:bodyPr/>
          <a:lstStyle/>
          <a:p>
            <a:r>
              <a:rPr lang="en-US" dirty="0"/>
              <a:t>Letters of Intent and Term Sheets</a:t>
            </a:r>
          </a:p>
        </p:txBody>
      </p:sp>
      <p:sp>
        <p:nvSpPr>
          <p:cNvPr id="3" name="Subtitle 2">
            <a:extLst>
              <a:ext uri="{FF2B5EF4-FFF2-40B4-BE49-F238E27FC236}">
                <a16:creationId xmlns:a16="http://schemas.microsoft.com/office/drawing/2014/main" id="{B4919EDB-CF09-4E03-A108-108BB51A6F2B}"/>
              </a:ext>
            </a:extLst>
          </p:cNvPr>
          <p:cNvSpPr>
            <a:spLocks noGrp="1"/>
          </p:cNvSpPr>
          <p:nvPr>
            <p:ph type="subTitle" idx="1"/>
          </p:nvPr>
        </p:nvSpPr>
        <p:spPr/>
        <p:txBody>
          <a:bodyPr>
            <a:normAutofit/>
          </a:bodyPr>
          <a:lstStyle/>
          <a:p>
            <a:r>
              <a:rPr lang="en-US" dirty="0"/>
              <a:t>Foster Swift Collins &amp; Smith, P.C.</a:t>
            </a:r>
          </a:p>
          <a:p>
            <a:r>
              <a:rPr lang="en-US" dirty="0"/>
              <a:t>Nick Oertel, Shareholder</a:t>
            </a:r>
          </a:p>
          <a:p>
            <a:r>
              <a:rPr lang="en-US" dirty="0">
                <a:hlinkClick r:id="rId2"/>
              </a:rPr>
              <a:t>noertel@fosterswift.com</a:t>
            </a:r>
            <a:endParaRPr lang="en-US" dirty="0"/>
          </a:p>
          <a:p>
            <a:r>
              <a:rPr lang="en-US" dirty="0"/>
              <a:t>517-371-8139</a:t>
            </a:r>
          </a:p>
        </p:txBody>
      </p:sp>
      <p:sp>
        <p:nvSpPr>
          <p:cNvPr id="4" name="Slide Number Placeholder 3"/>
          <p:cNvSpPr>
            <a:spLocks noGrp="1"/>
          </p:cNvSpPr>
          <p:nvPr>
            <p:ph type="sldNum" sz="quarter" idx="12"/>
          </p:nvPr>
        </p:nvSpPr>
        <p:spPr/>
        <p:txBody>
          <a:bodyPr/>
          <a:lstStyle/>
          <a:p>
            <a:fld id="{9780846D-192F-4095-BE0F-D07A77F46F2F}" type="slidenum">
              <a:rPr lang="en-US" smtClean="0"/>
              <a:t>1</a:t>
            </a:fld>
            <a:endParaRPr lang="en-US"/>
          </a:p>
        </p:txBody>
      </p:sp>
    </p:spTree>
    <p:extLst>
      <p:ext uri="{BB962C8B-B14F-4D97-AF65-F5344CB8AC3E}">
        <p14:creationId xmlns:p14="http://schemas.microsoft.com/office/powerpoint/2010/main" val="290789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p:txBody>
          <a:bodyPr>
            <a:normAutofit fontScale="77500" lnSpcReduction="20000"/>
          </a:bodyPr>
          <a:lstStyle/>
          <a:p>
            <a:r>
              <a:rPr lang="en-US" u="sng" dirty="0"/>
              <a:t>Guarding Against Creating a Document that is Unintentionally Binding</a:t>
            </a:r>
          </a:p>
          <a:p>
            <a:pPr lvl="1"/>
            <a:r>
              <a:rPr lang="en-US" dirty="0"/>
              <a:t>Include a provision that the obligations of all parties are contingent upon execution of a definitive agreement by a certain date.</a:t>
            </a:r>
          </a:p>
          <a:p>
            <a:pPr lvl="1"/>
            <a:r>
              <a:rPr lang="en-US" dirty="0"/>
              <a:t>Watch the language used.  Use words that reflect a non-binding intent – “may” and “would” instead of “are” “shall” and “will.”</a:t>
            </a:r>
          </a:p>
          <a:p>
            <a:pPr lvl="1"/>
            <a:r>
              <a:rPr lang="en-US" dirty="0"/>
              <a:t>Provide that either party may terminate if a definitive agreement has not been reached by a specific date.</a:t>
            </a:r>
          </a:p>
          <a:p>
            <a:pPr lvl="1"/>
            <a:r>
              <a:rPr lang="en-US" dirty="0"/>
              <a:t>Intent usually controls – state within the LOI that the intent is that it is non-binding.</a:t>
            </a:r>
          </a:p>
          <a:p>
            <a:pPr lvl="1"/>
            <a:r>
              <a:rPr lang="en-US" dirty="0"/>
              <a:t>Identify any major points that remain to be negotiated. </a:t>
            </a:r>
          </a:p>
        </p:txBody>
      </p:sp>
      <p:sp>
        <p:nvSpPr>
          <p:cNvPr id="4" name="Slide Number Placeholder 3"/>
          <p:cNvSpPr>
            <a:spLocks noGrp="1"/>
          </p:cNvSpPr>
          <p:nvPr>
            <p:ph type="sldNum" sz="quarter" idx="4"/>
          </p:nvPr>
        </p:nvSpPr>
        <p:spPr/>
        <p:txBody>
          <a:bodyPr/>
          <a:lstStyle/>
          <a:p>
            <a:fld id="{97131611-ACBE-475F-B4A9-F8867194FBC4}" type="slidenum">
              <a:rPr lang="en-US" smtClean="0"/>
              <a:t>10</a:t>
            </a:fld>
            <a:endParaRPr lang="en-US" dirty="0"/>
          </a:p>
        </p:txBody>
      </p:sp>
    </p:spTree>
    <p:extLst>
      <p:ext uri="{BB962C8B-B14F-4D97-AF65-F5344CB8AC3E}">
        <p14:creationId xmlns:p14="http://schemas.microsoft.com/office/powerpoint/2010/main" val="321119862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p:txBody>
          <a:bodyPr/>
          <a:lstStyle/>
          <a:p>
            <a:r>
              <a:rPr lang="en-US" u="sng" dirty="0"/>
              <a:t>Who should sign the Letter of Intent?</a:t>
            </a:r>
          </a:p>
          <a:p>
            <a:pPr lvl="1"/>
            <a:r>
              <a:rPr lang="en-US" dirty="0"/>
              <a:t>Obviously the buyer and seller</a:t>
            </a:r>
          </a:p>
          <a:p>
            <a:pPr lvl="1"/>
            <a:r>
              <a:rPr lang="en-US" dirty="0"/>
              <a:t>Also consider it’s execution by significant shareholders, especially if the buyer is a shell company. </a:t>
            </a:r>
          </a:p>
        </p:txBody>
      </p:sp>
      <p:sp>
        <p:nvSpPr>
          <p:cNvPr id="4" name="Slide Number Placeholder 3"/>
          <p:cNvSpPr>
            <a:spLocks noGrp="1"/>
          </p:cNvSpPr>
          <p:nvPr>
            <p:ph type="sldNum" sz="quarter" idx="4"/>
          </p:nvPr>
        </p:nvSpPr>
        <p:spPr/>
        <p:txBody>
          <a:bodyPr/>
          <a:lstStyle/>
          <a:p>
            <a:fld id="{97131611-ACBE-475F-B4A9-F8867194FBC4}" type="slidenum">
              <a:rPr lang="en-US" smtClean="0"/>
              <a:t>11</a:t>
            </a:fld>
            <a:endParaRPr lang="en-US" dirty="0"/>
          </a:p>
        </p:txBody>
      </p:sp>
    </p:spTree>
    <p:extLst>
      <p:ext uri="{BB962C8B-B14F-4D97-AF65-F5344CB8AC3E}">
        <p14:creationId xmlns:p14="http://schemas.microsoft.com/office/powerpoint/2010/main" val="99109549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3008-49AF-47A8-8A12-79FA0FA279F2}"/>
              </a:ext>
            </a:extLst>
          </p:cNvPr>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a:extLst>
              <a:ext uri="{FF2B5EF4-FFF2-40B4-BE49-F238E27FC236}">
                <a16:creationId xmlns:a16="http://schemas.microsoft.com/office/drawing/2014/main" id="{17984A1F-9D39-40FF-8169-D5A3E6448C49}"/>
              </a:ext>
            </a:extLst>
          </p:cNvPr>
          <p:cNvSpPr>
            <a:spLocks noGrp="1"/>
          </p:cNvSpPr>
          <p:nvPr>
            <p:ph idx="1"/>
          </p:nvPr>
        </p:nvSpPr>
        <p:spPr>
          <a:xfrm>
            <a:off x="533400" y="1447800"/>
            <a:ext cx="8186738" cy="3657600"/>
          </a:xfrm>
        </p:spPr>
        <p:txBody>
          <a:bodyPr>
            <a:noAutofit/>
          </a:bodyPr>
          <a:lstStyle/>
          <a:p>
            <a:r>
              <a:rPr lang="en-US" sz="1600" u="sng" dirty="0"/>
              <a:t>Binding Terms</a:t>
            </a:r>
            <a:r>
              <a:rPr lang="en-US" sz="1600" dirty="0"/>
              <a:t>.  LOIs are typically binding with respect to certain terms.  Careful drafting is required to indicate which provisions are binding and which are non-binding. </a:t>
            </a:r>
          </a:p>
          <a:p>
            <a:pPr lvl="1"/>
            <a:r>
              <a:rPr lang="en-US" sz="1600" u="sng" dirty="0"/>
              <a:t>Confidentiality</a:t>
            </a:r>
            <a:r>
              <a:rPr lang="en-US" sz="1600" dirty="0"/>
              <a:t> – The buyer agrees that any information obtained with respect to the seller will be treated as confidential and used only for the purpose of evaluating a transaction. Information returned or destroyed if the deal is not closed. Unilateral or mutual. </a:t>
            </a:r>
          </a:p>
          <a:p>
            <a:pPr lvl="1"/>
            <a:r>
              <a:rPr lang="en-US" sz="1600" dirty="0"/>
              <a:t>Mutual is more common – covers info  that buyer may disclose and covers that the existence of a potential transaction is confidential.</a:t>
            </a:r>
          </a:p>
          <a:p>
            <a:pPr lvl="1"/>
            <a:r>
              <a:rPr lang="en-US" sz="1600" dirty="0"/>
              <a:t>Protection of trade secrets can be lost if disclosed without a written agreement.</a:t>
            </a:r>
          </a:p>
          <a:p>
            <a:pPr lvl="1"/>
            <a:r>
              <a:rPr lang="en-US" sz="1600" dirty="0"/>
              <a:t>When to enter into a confidentiality agreement?</a:t>
            </a:r>
          </a:p>
          <a:p>
            <a:pPr lvl="2"/>
            <a:r>
              <a:rPr lang="en-US" sz="1600" dirty="0"/>
              <a:t>As soon as possible and before disclosure of confidential information.  </a:t>
            </a:r>
          </a:p>
          <a:p>
            <a:pPr lvl="1"/>
            <a:r>
              <a:rPr lang="en-US" sz="1600" u="sng" dirty="0"/>
              <a:t>TIP</a:t>
            </a:r>
            <a:r>
              <a:rPr lang="en-US" sz="1600" dirty="0"/>
              <a:t>: If disclosures made prior to execution of the confidential information, have confidentiality agreement cover those prior disclosures</a:t>
            </a:r>
          </a:p>
        </p:txBody>
      </p:sp>
      <p:sp>
        <p:nvSpPr>
          <p:cNvPr id="4" name="Slide Number Placeholder 3"/>
          <p:cNvSpPr>
            <a:spLocks noGrp="1"/>
          </p:cNvSpPr>
          <p:nvPr>
            <p:ph type="sldNum" sz="quarter" idx="4"/>
          </p:nvPr>
        </p:nvSpPr>
        <p:spPr/>
        <p:txBody>
          <a:bodyPr/>
          <a:lstStyle/>
          <a:p>
            <a:fld id="{97131611-ACBE-475F-B4A9-F8867194FBC4}" type="slidenum">
              <a:rPr lang="en-US" smtClean="0"/>
              <a:t>12</a:t>
            </a:fld>
            <a:endParaRPr lang="en-US" dirty="0"/>
          </a:p>
        </p:txBody>
      </p:sp>
    </p:spTree>
    <p:extLst>
      <p:ext uri="{BB962C8B-B14F-4D97-AF65-F5344CB8AC3E}">
        <p14:creationId xmlns:p14="http://schemas.microsoft.com/office/powerpoint/2010/main" val="213126327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a:xfrm>
            <a:off x="533401" y="1303867"/>
            <a:ext cx="8029575" cy="3959012"/>
          </a:xfrm>
        </p:spPr>
        <p:txBody>
          <a:bodyPr>
            <a:normAutofit fontScale="85000" lnSpcReduction="20000"/>
          </a:bodyPr>
          <a:lstStyle/>
          <a:p>
            <a:r>
              <a:rPr lang="en-US" u="sng" dirty="0"/>
              <a:t>Binding Terms</a:t>
            </a:r>
          </a:p>
          <a:p>
            <a:pPr lvl="1"/>
            <a:r>
              <a:rPr lang="en-US" u="sng" dirty="0"/>
              <a:t>Confidentiality</a:t>
            </a:r>
            <a:r>
              <a:rPr lang="en-US" dirty="0"/>
              <a:t>.</a:t>
            </a:r>
          </a:p>
          <a:p>
            <a:pPr lvl="2"/>
            <a:r>
              <a:rPr lang="en-US" dirty="0"/>
              <a:t>Who has access to disclosed information?  Usually, the recipients and their advisors. Typically, the advisors and representatives do not themselves have to sign confidentiality documents, but the direct recipient will be responsible for their actions. </a:t>
            </a:r>
          </a:p>
          <a:p>
            <a:pPr lvl="2"/>
            <a:r>
              <a:rPr lang="en-US" u="sng" dirty="0"/>
              <a:t>Issues with Direct Competitors</a:t>
            </a:r>
            <a:r>
              <a:rPr lang="en-US" dirty="0"/>
              <a:t>  </a:t>
            </a:r>
          </a:p>
          <a:p>
            <a:pPr lvl="3"/>
            <a:r>
              <a:rPr lang="en-US" dirty="0"/>
              <a:t>What info should be disclosed and how?</a:t>
            </a:r>
          </a:p>
          <a:p>
            <a:pPr lvl="3"/>
            <a:r>
              <a:rPr lang="en-US" dirty="0"/>
              <a:t>Sensitive information could be masked</a:t>
            </a:r>
          </a:p>
          <a:p>
            <a:pPr lvl="3"/>
            <a:r>
              <a:rPr lang="en-US" dirty="0"/>
              <a:t>Waiting until definitive agreement executed</a:t>
            </a:r>
          </a:p>
          <a:p>
            <a:pPr lvl="2"/>
            <a:r>
              <a:rPr lang="en-US" u="sng" dirty="0"/>
              <a:t>Remedies</a:t>
            </a:r>
          </a:p>
          <a:p>
            <a:pPr lvl="3"/>
            <a:r>
              <a:rPr lang="en-US" dirty="0"/>
              <a:t>Injunctive relief in addition to monetary damages</a:t>
            </a:r>
          </a:p>
          <a:p>
            <a:pPr lvl="3"/>
            <a:r>
              <a:rPr lang="en-US" dirty="0"/>
              <a:t>Losing party to a dispute to pay the fees and expenses (including legal fees)</a:t>
            </a:r>
          </a:p>
        </p:txBody>
      </p:sp>
      <p:sp>
        <p:nvSpPr>
          <p:cNvPr id="4" name="Slide Number Placeholder 3"/>
          <p:cNvSpPr>
            <a:spLocks noGrp="1"/>
          </p:cNvSpPr>
          <p:nvPr>
            <p:ph type="sldNum" sz="quarter" idx="4"/>
          </p:nvPr>
        </p:nvSpPr>
        <p:spPr/>
        <p:txBody>
          <a:bodyPr/>
          <a:lstStyle/>
          <a:p>
            <a:fld id="{97131611-ACBE-475F-B4A9-F8867194FBC4}" type="slidenum">
              <a:rPr lang="en-US" smtClean="0"/>
              <a:t>13</a:t>
            </a:fld>
            <a:endParaRPr lang="en-US" dirty="0"/>
          </a:p>
        </p:txBody>
      </p:sp>
    </p:spTree>
    <p:extLst>
      <p:ext uri="{BB962C8B-B14F-4D97-AF65-F5344CB8AC3E}">
        <p14:creationId xmlns:p14="http://schemas.microsoft.com/office/powerpoint/2010/main" val="196088436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p:txBody>
          <a:bodyPr>
            <a:normAutofit lnSpcReduction="10000"/>
          </a:bodyPr>
          <a:lstStyle/>
          <a:p>
            <a:r>
              <a:rPr lang="en-US" u="sng" dirty="0"/>
              <a:t>Binding Terms</a:t>
            </a:r>
            <a:r>
              <a:rPr lang="en-US" dirty="0"/>
              <a:t>. </a:t>
            </a:r>
          </a:p>
          <a:p>
            <a:pPr lvl="1"/>
            <a:r>
              <a:rPr lang="en-US" u="sng" dirty="0"/>
              <a:t>Exclusivity/No-Shop</a:t>
            </a:r>
            <a:r>
              <a:rPr lang="en-US" dirty="0"/>
              <a:t>. </a:t>
            </a:r>
          </a:p>
          <a:p>
            <a:pPr lvl="2"/>
            <a:r>
              <a:rPr lang="en-US" dirty="0"/>
              <a:t>Generally demanded by buyer (don’t want to spend resources on deals which may not close or have another bid submitted that could cause buyer to have to increase its offered price). </a:t>
            </a:r>
          </a:p>
          <a:p>
            <a:pPr lvl="2"/>
            <a:r>
              <a:rPr lang="en-US" dirty="0"/>
              <a:t>Seller agrees that during a period of time (60-90 days is pretty typical) it will not be involved in soliciting or negotiating any competing offers. </a:t>
            </a:r>
          </a:p>
          <a:p>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14</a:t>
            </a:fld>
            <a:endParaRPr lang="en-US" dirty="0"/>
          </a:p>
        </p:txBody>
      </p:sp>
    </p:spTree>
    <p:extLst>
      <p:ext uri="{BB962C8B-B14F-4D97-AF65-F5344CB8AC3E}">
        <p14:creationId xmlns:p14="http://schemas.microsoft.com/office/powerpoint/2010/main" val="36670107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a:xfrm>
            <a:off x="457200" y="1219200"/>
            <a:ext cx="8229600" cy="4038600"/>
          </a:xfrm>
        </p:spPr>
        <p:txBody>
          <a:bodyPr>
            <a:noAutofit/>
          </a:bodyPr>
          <a:lstStyle/>
          <a:p>
            <a:r>
              <a:rPr lang="en-US" sz="1700" u="sng" dirty="0"/>
              <a:t>Binding Terms</a:t>
            </a:r>
            <a:r>
              <a:rPr lang="en-US" sz="1700" dirty="0"/>
              <a:t>. </a:t>
            </a:r>
          </a:p>
          <a:p>
            <a:pPr lvl="1"/>
            <a:r>
              <a:rPr lang="en-US" sz="1700" u="sng" dirty="0"/>
              <a:t>Exclusivity/No Shop Continued</a:t>
            </a:r>
            <a:r>
              <a:rPr lang="en-US" sz="1700" dirty="0"/>
              <a:t>. What is the remedy if these provisions are violated? </a:t>
            </a:r>
          </a:p>
          <a:p>
            <a:pPr lvl="2"/>
            <a:r>
              <a:rPr lang="en-US" sz="1700" u="sng" dirty="0"/>
              <a:t>Possibility</a:t>
            </a:r>
            <a:r>
              <a:rPr lang="en-US" sz="1700" dirty="0"/>
              <a:t>: Seller required to reimburse buyer’s reasonable out of pocket costs and expenses incurred in course of pursuing transaction. Seller would want to state that this is the sole remedy for the breach. </a:t>
            </a:r>
          </a:p>
          <a:p>
            <a:pPr lvl="2"/>
            <a:r>
              <a:rPr lang="en-US" sz="1700" u="sng" dirty="0"/>
              <a:t>Possibility</a:t>
            </a:r>
            <a:r>
              <a:rPr lang="en-US" sz="1700" dirty="0"/>
              <a:t>: Seller and Buyer could agree to a specific liquidated damages amount (break-up fee). </a:t>
            </a:r>
          </a:p>
          <a:p>
            <a:pPr lvl="2"/>
            <a:r>
              <a:rPr lang="en-US" sz="1700" u="sng" dirty="0"/>
              <a:t>Possibility</a:t>
            </a:r>
            <a:r>
              <a:rPr lang="en-US" sz="1700" dirty="0"/>
              <a:t>: Seller and Buyer could agree  to a topping fee. –  computed by reference to amount by which successful third party offer exceeds offer made by buyer. </a:t>
            </a:r>
          </a:p>
          <a:p>
            <a:pPr lvl="1"/>
            <a:r>
              <a:rPr lang="en-US" sz="1700" u="sng" dirty="0"/>
              <a:t>Access</a:t>
            </a:r>
            <a:r>
              <a:rPr lang="en-US" sz="1700" dirty="0"/>
              <a:t>. Seller will agree to provide buyer with access to books, records, personnel during diligence. </a:t>
            </a:r>
          </a:p>
          <a:p>
            <a:pPr lvl="2"/>
            <a:r>
              <a:rPr lang="en-US" sz="1700" dirty="0"/>
              <a:t>Seller may want to withhold disclosure of very highly confidential info until after a definitive agreement is executed.</a:t>
            </a:r>
          </a:p>
        </p:txBody>
      </p:sp>
      <p:sp>
        <p:nvSpPr>
          <p:cNvPr id="4" name="Slide Number Placeholder 3"/>
          <p:cNvSpPr>
            <a:spLocks noGrp="1"/>
          </p:cNvSpPr>
          <p:nvPr>
            <p:ph type="sldNum" sz="quarter" idx="4"/>
          </p:nvPr>
        </p:nvSpPr>
        <p:spPr/>
        <p:txBody>
          <a:bodyPr/>
          <a:lstStyle/>
          <a:p>
            <a:fld id="{97131611-ACBE-475F-B4A9-F8867194FBC4}" type="slidenum">
              <a:rPr lang="en-US" smtClean="0"/>
              <a:t>15</a:t>
            </a:fld>
            <a:endParaRPr lang="en-US" dirty="0"/>
          </a:p>
        </p:txBody>
      </p:sp>
    </p:spTree>
    <p:extLst>
      <p:ext uri="{BB962C8B-B14F-4D97-AF65-F5344CB8AC3E}">
        <p14:creationId xmlns:p14="http://schemas.microsoft.com/office/powerpoint/2010/main" val="253702290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p:txBody>
          <a:bodyPr>
            <a:normAutofit fontScale="70000" lnSpcReduction="20000"/>
          </a:bodyPr>
          <a:lstStyle/>
          <a:p>
            <a:r>
              <a:rPr lang="en-US" u="sng" dirty="0"/>
              <a:t>Binding Terms</a:t>
            </a:r>
            <a:r>
              <a:rPr lang="en-US" dirty="0"/>
              <a:t>. </a:t>
            </a:r>
          </a:p>
          <a:p>
            <a:pPr lvl="1"/>
            <a:r>
              <a:rPr lang="en-US" u="sng" dirty="0"/>
              <a:t>Termination</a:t>
            </a:r>
            <a:r>
              <a:rPr lang="en-US" dirty="0"/>
              <a:t>. When does the Letter of Intent end?</a:t>
            </a:r>
          </a:p>
          <a:p>
            <a:pPr lvl="2"/>
            <a:r>
              <a:rPr lang="en-US" u="sng" dirty="0"/>
              <a:t>Common Termination Triggers</a:t>
            </a:r>
            <a:r>
              <a:rPr lang="en-US" dirty="0"/>
              <a:t>: </a:t>
            </a:r>
          </a:p>
          <a:p>
            <a:pPr lvl="3"/>
            <a:r>
              <a:rPr lang="en-US" dirty="0"/>
              <a:t>When the parties mutually agree</a:t>
            </a:r>
          </a:p>
          <a:p>
            <a:pPr lvl="3"/>
            <a:r>
              <a:rPr lang="en-US" dirty="0"/>
              <a:t>When a definitive agreement is executed</a:t>
            </a:r>
          </a:p>
          <a:p>
            <a:pPr lvl="3"/>
            <a:r>
              <a:rPr lang="en-US" dirty="0"/>
              <a:t>If a definitive agreement is not executed by a certain date (60-90 days)</a:t>
            </a:r>
          </a:p>
          <a:p>
            <a:pPr lvl="2"/>
            <a:r>
              <a:rPr lang="en-US" dirty="0"/>
              <a:t>Also typically give buyer the right to terminate at any time. </a:t>
            </a:r>
          </a:p>
          <a:p>
            <a:pPr lvl="2"/>
            <a:r>
              <a:rPr lang="en-US" u="sng" dirty="0"/>
              <a:t>Pit Fall</a:t>
            </a:r>
            <a:r>
              <a:rPr lang="en-US" dirty="0"/>
              <a:t>: Lack of “at-will” termination language can have  unintended consequences.  If buyer quickly learns that it doesn’t want to do the deal, but cannot terminate the LOI, does it have a duty to continue negotiations (negotiate in good faith)?  </a:t>
            </a:r>
          </a:p>
          <a:p>
            <a:pPr lvl="1"/>
            <a:r>
              <a:rPr lang="en-US" u="sng" dirty="0"/>
              <a:t>Ordinary Course</a:t>
            </a:r>
            <a:r>
              <a:rPr lang="en-US" dirty="0"/>
              <a:t>.  Until the LOI is terminated or definitive agreement executed, Seller will agree to operate in the ordinary course of business. </a:t>
            </a:r>
          </a:p>
          <a:p>
            <a:pPr lvl="2"/>
            <a:endParaRPr lang="en-US" dirty="0"/>
          </a:p>
          <a:p>
            <a:pPr marL="342900" lvl="1" indent="0">
              <a:buNone/>
            </a:pPr>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16</a:t>
            </a:fld>
            <a:endParaRPr lang="en-US" dirty="0"/>
          </a:p>
        </p:txBody>
      </p:sp>
    </p:spTree>
    <p:extLst>
      <p:ext uri="{BB962C8B-B14F-4D97-AF65-F5344CB8AC3E}">
        <p14:creationId xmlns:p14="http://schemas.microsoft.com/office/powerpoint/2010/main" val="354311386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a:xfrm>
            <a:off x="533401" y="1398694"/>
            <a:ext cx="7888029" cy="3887893"/>
          </a:xfrm>
        </p:spPr>
        <p:txBody>
          <a:bodyPr>
            <a:normAutofit fontScale="70000" lnSpcReduction="20000"/>
          </a:bodyPr>
          <a:lstStyle/>
          <a:p>
            <a:r>
              <a:rPr lang="en-US" u="sng" dirty="0"/>
              <a:t>Non-Binding Terms</a:t>
            </a:r>
          </a:p>
          <a:p>
            <a:pPr lvl="1"/>
            <a:r>
              <a:rPr lang="en-US" u="sng" dirty="0"/>
              <a:t>Deal Structure</a:t>
            </a:r>
            <a:r>
              <a:rPr lang="en-US" dirty="0"/>
              <a:t>.  </a:t>
            </a:r>
          </a:p>
          <a:p>
            <a:pPr lvl="2"/>
            <a:r>
              <a:rPr lang="en-US" u="sng" dirty="0"/>
              <a:t>Asset Deal</a:t>
            </a:r>
            <a:r>
              <a:rPr lang="en-US" dirty="0"/>
              <a:t>.  Buyer picks the assets that it will purchase and the liabilities that it will assume. </a:t>
            </a:r>
          </a:p>
          <a:p>
            <a:pPr lvl="3"/>
            <a:r>
              <a:rPr lang="en-US" dirty="0"/>
              <a:t>Buyers generally prefer because they can cherry pick the desired assets and guard against liabilities .  Buyer’s also get a stepped up basis  in the assets, allowing for depreciation deductions (future tax savings). </a:t>
            </a:r>
          </a:p>
          <a:p>
            <a:pPr lvl="3"/>
            <a:r>
              <a:rPr lang="en-US" dirty="0"/>
              <a:t>Buyer’s also get to amortize goodwill over a period of 15 years. Goodwill is the amount by which the purchase price exceeds the value of the tangible assets.  If there is  goodwill in a stock deal, it cannot be amortized. </a:t>
            </a:r>
          </a:p>
          <a:p>
            <a:pPr lvl="3"/>
            <a:r>
              <a:rPr lang="en-US" dirty="0"/>
              <a:t>Buyer’s can spend less time on due diligence because the exposure to liabilities  is limited. </a:t>
            </a:r>
          </a:p>
          <a:p>
            <a:pPr lvl="2"/>
            <a:r>
              <a:rPr lang="en-US" u="sng" dirty="0"/>
              <a:t>Stock Deal</a:t>
            </a:r>
            <a:r>
              <a:rPr lang="en-US" dirty="0"/>
              <a:t>. Buyer purchases  the capital stock/entire entity.  Since Buyer is purchasing the entity, the Buyer gets all assets and liabilities (known and unknown).  </a:t>
            </a:r>
          </a:p>
          <a:p>
            <a:pPr lvl="3"/>
            <a:r>
              <a:rPr lang="en-US" dirty="0"/>
              <a:t>QSBS (1202). Allows capital gains from select small businesses to be excluded from federal income tax. Maximum excludable gain of $10M or 10X the adjusted basis of the stock</a:t>
            </a:r>
          </a:p>
        </p:txBody>
      </p:sp>
      <p:sp>
        <p:nvSpPr>
          <p:cNvPr id="4" name="Slide Number Placeholder 3"/>
          <p:cNvSpPr>
            <a:spLocks noGrp="1"/>
          </p:cNvSpPr>
          <p:nvPr>
            <p:ph type="sldNum" sz="quarter" idx="4"/>
          </p:nvPr>
        </p:nvSpPr>
        <p:spPr/>
        <p:txBody>
          <a:bodyPr/>
          <a:lstStyle/>
          <a:p>
            <a:fld id="{97131611-ACBE-475F-B4A9-F8867194FBC4}" type="slidenum">
              <a:rPr lang="en-US" smtClean="0"/>
              <a:t>17</a:t>
            </a:fld>
            <a:endParaRPr lang="en-US" dirty="0"/>
          </a:p>
        </p:txBody>
      </p:sp>
    </p:spTree>
    <p:extLst>
      <p:ext uri="{BB962C8B-B14F-4D97-AF65-F5344CB8AC3E}">
        <p14:creationId xmlns:p14="http://schemas.microsoft.com/office/powerpoint/2010/main" val="368493890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a:xfrm>
            <a:off x="609600" y="1588347"/>
            <a:ext cx="7886700" cy="3603413"/>
          </a:xfrm>
        </p:spPr>
        <p:txBody>
          <a:bodyPr>
            <a:normAutofit fontScale="70000" lnSpcReduction="20000"/>
          </a:bodyPr>
          <a:lstStyle/>
          <a:p>
            <a:r>
              <a:rPr lang="en-US" dirty="0"/>
              <a:t>QSBS must be issued in exchange for cash, services or property</a:t>
            </a:r>
          </a:p>
          <a:p>
            <a:r>
              <a:rPr lang="en-US" dirty="0"/>
              <a:t>The original holder of QSBS must be the ultimate seller of the QSBS</a:t>
            </a:r>
          </a:p>
          <a:p>
            <a:r>
              <a:rPr lang="en-US" dirty="0"/>
              <a:t>Five year holding period requirement</a:t>
            </a:r>
          </a:p>
          <a:p>
            <a:r>
              <a:rPr lang="en-US" dirty="0"/>
              <a:t>Only a C corporation with aggregate gross assets not exceed $50 million can issue QSBS. </a:t>
            </a:r>
          </a:p>
          <a:p>
            <a:r>
              <a:rPr lang="en-US" dirty="0"/>
              <a:t>Corporation must be engaged in qualified trade or business – any business other than certain excluded businesses (services in health, law, engineering, accounting, financial, etc.). </a:t>
            </a:r>
          </a:p>
        </p:txBody>
      </p:sp>
      <p:sp>
        <p:nvSpPr>
          <p:cNvPr id="4" name="Slide Number Placeholder 3"/>
          <p:cNvSpPr>
            <a:spLocks noGrp="1"/>
          </p:cNvSpPr>
          <p:nvPr>
            <p:ph type="sldNum" sz="quarter" idx="4"/>
          </p:nvPr>
        </p:nvSpPr>
        <p:spPr/>
        <p:txBody>
          <a:bodyPr/>
          <a:lstStyle/>
          <a:p>
            <a:fld id="{97131611-ACBE-475F-B4A9-F8867194FBC4}" type="slidenum">
              <a:rPr lang="en-US" smtClean="0"/>
              <a:t>18</a:t>
            </a:fld>
            <a:endParaRPr lang="en-US" dirty="0"/>
          </a:p>
        </p:txBody>
      </p:sp>
    </p:spTree>
    <p:extLst>
      <p:ext uri="{BB962C8B-B14F-4D97-AF65-F5344CB8AC3E}">
        <p14:creationId xmlns:p14="http://schemas.microsoft.com/office/powerpoint/2010/main" val="2184224405"/>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p:txBody>
          <a:bodyPr>
            <a:normAutofit fontScale="85000" lnSpcReduction="20000"/>
          </a:bodyPr>
          <a:lstStyle/>
          <a:p>
            <a:r>
              <a:rPr lang="en-US" u="sng" dirty="0"/>
              <a:t>Non-Binding Terms</a:t>
            </a:r>
          </a:p>
          <a:p>
            <a:pPr lvl="1"/>
            <a:r>
              <a:rPr lang="en-US" u="sng" dirty="0"/>
              <a:t>Purchase Price</a:t>
            </a:r>
          </a:p>
          <a:p>
            <a:pPr lvl="2"/>
            <a:r>
              <a:rPr lang="en-US" dirty="0"/>
              <a:t>Cash</a:t>
            </a:r>
          </a:p>
          <a:p>
            <a:pPr lvl="2"/>
            <a:r>
              <a:rPr lang="en-US" dirty="0"/>
              <a:t>Seller financed (i.e., Promissory Note)</a:t>
            </a:r>
          </a:p>
          <a:p>
            <a:pPr lvl="3"/>
            <a:r>
              <a:rPr lang="en-US" dirty="0"/>
              <a:t>Interest rate</a:t>
            </a:r>
          </a:p>
          <a:p>
            <a:pPr lvl="3"/>
            <a:r>
              <a:rPr lang="en-US" dirty="0"/>
              <a:t>Payment terms</a:t>
            </a:r>
          </a:p>
          <a:p>
            <a:pPr lvl="3"/>
            <a:r>
              <a:rPr lang="en-US" dirty="0"/>
              <a:t>Security </a:t>
            </a:r>
          </a:p>
          <a:p>
            <a:pPr lvl="2"/>
            <a:r>
              <a:rPr lang="en-US" dirty="0"/>
              <a:t>Indemnity Escrows</a:t>
            </a:r>
          </a:p>
          <a:p>
            <a:pPr lvl="2"/>
            <a:r>
              <a:rPr lang="en-US" dirty="0"/>
              <a:t>Tax Escrows (MI tax clearance)</a:t>
            </a:r>
          </a:p>
          <a:p>
            <a:pPr lvl="2"/>
            <a:r>
              <a:rPr lang="en-US" dirty="0"/>
              <a:t>Earn Outs</a:t>
            </a:r>
          </a:p>
          <a:p>
            <a:pPr lvl="2"/>
            <a:r>
              <a:rPr lang="en-US" dirty="0"/>
              <a:t>Equity rollover</a:t>
            </a:r>
          </a:p>
          <a:p>
            <a:pPr lvl="2"/>
            <a:r>
              <a:rPr lang="en-US" dirty="0"/>
              <a:t>Purchase Price Adjustments (net working capital)</a:t>
            </a:r>
          </a:p>
          <a:p>
            <a:pPr marL="342900" lvl="1" indent="0">
              <a:buNone/>
            </a:pPr>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19</a:t>
            </a:fld>
            <a:endParaRPr lang="en-US" dirty="0"/>
          </a:p>
        </p:txBody>
      </p:sp>
    </p:spTree>
    <p:extLst>
      <p:ext uri="{BB962C8B-B14F-4D97-AF65-F5344CB8AC3E}">
        <p14:creationId xmlns:p14="http://schemas.microsoft.com/office/powerpoint/2010/main" val="206384211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070E-D9BE-4CFC-BF9F-FC3202CCA080}"/>
              </a:ext>
            </a:extLst>
          </p:cNvPr>
          <p:cNvSpPr>
            <a:spLocks noGrp="1"/>
          </p:cNvSpPr>
          <p:nvPr>
            <p:ph type="title"/>
          </p:nvPr>
        </p:nvSpPr>
        <p:spPr/>
        <p:txBody>
          <a:bodyPr>
            <a:normAutofit fontScale="90000"/>
          </a:bodyPr>
          <a:lstStyle/>
          <a:p>
            <a:r>
              <a:rPr lang="en-US" dirty="0">
                <a:latin typeface="+mn-lt"/>
              </a:rPr>
              <a:t>What is a Letter of Intent?</a:t>
            </a:r>
            <a:br>
              <a:rPr lang="en-US" dirty="0">
                <a:latin typeface="+mn-lt"/>
              </a:rPr>
            </a:br>
            <a:r>
              <a:rPr lang="en-US" dirty="0">
                <a:latin typeface="+mn-lt"/>
              </a:rPr>
              <a:t>What is a Term Sheet</a:t>
            </a:r>
          </a:p>
        </p:txBody>
      </p:sp>
      <p:sp>
        <p:nvSpPr>
          <p:cNvPr id="3" name="Content Placeholder 2">
            <a:extLst>
              <a:ext uri="{FF2B5EF4-FFF2-40B4-BE49-F238E27FC236}">
                <a16:creationId xmlns:a16="http://schemas.microsoft.com/office/drawing/2014/main" id="{BA691B2D-6D81-415C-A7C1-AB6870BCF358}"/>
              </a:ext>
            </a:extLst>
          </p:cNvPr>
          <p:cNvSpPr>
            <a:spLocks noGrp="1"/>
          </p:cNvSpPr>
          <p:nvPr>
            <p:ph idx="1"/>
          </p:nvPr>
        </p:nvSpPr>
        <p:spPr>
          <a:xfrm>
            <a:off x="533400" y="1524000"/>
            <a:ext cx="8229600" cy="3793065"/>
          </a:xfrm>
        </p:spPr>
        <p:txBody>
          <a:bodyPr>
            <a:normAutofit fontScale="70000" lnSpcReduction="20000"/>
          </a:bodyPr>
          <a:lstStyle/>
          <a:p>
            <a:r>
              <a:rPr lang="en-US" dirty="0"/>
              <a:t>They are both very similar</a:t>
            </a:r>
          </a:p>
          <a:p>
            <a:r>
              <a:rPr lang="en-US" dirty="0"/>
              <a:t>A letter of intent is a written statement detailing the preliminary understanding of parties who plan to enter into a contract.  It is typically signed and contains non-binding and binding provisions.</a:t>
            </a:r>
          </a:p>
          <a:p>
            <a:r>
              <a:rPr lang="en-US" dirty="0"/>
              <a:t>Same definition for term sheet – although term sheet typically not signed </a:t>
            </a:r>
          </a:p>
          <a:p>
            <a:r>
              <a:rPr lang="en-US" dirty="0"/>
              <a:t>The form may vary slightly but each are used to outline key proposed terms of the contemplated transaction before committing resources necessary to negotiate finer points and draft a definitive agreement. </a:t>
            </a:r>
          </a:p>
          <a:p>
            <a:r>
              <a:rPr lang="en-US" dirty="0"/>
              <a:t>Are the parties generally on the same page to justify moving forward?</a:t>
            </a:r>
          </a:p>
          <a:p>
            <a:pPr marL="0" indent="0">
              <a:buNone/>
            </a:pPr>
            <a:endParaRPr lang="en-US" dirty="0"/>
          </a:p>
          <a:p>
            <a:pPr marL="342900" lvl="1" indent="0">
              <a:buNone/>
            </a:pPr>
            <a:endParaRPr lang="en-US" dirty="0"/>
          </a:p>
          <a:p>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2</a:t>
            </a:fld>
            <a:endParaRPr lang="en-US" dirty="0"/>
          </a:p>
        </p:txBody>
      </p:sp>
    </p:spTree>
    <p:extLst>
      <p:ext uri="{BB962C8B-B14F-4D97-AF65-F5344CB8AC3E}">
        <p14:creationId xmlns:p14="http://schemas.microsoft.com/office/powerpoint/2010/main" val="344832550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5667-D545-40CD-8902-767F007C6C44}"/>
              </a:ext>
            </a:extLst>
          </p:cNvPr>
          <p:cNvSpPr>
            <a:spLocks noGrp="1"/>
          </p:cNvSpPr>
          <p:nvPr>
            <p:ph type="title"/>
          </p:nvPr>
        </p:nvSpPr>
        <p:spPr/>
        <p:txBody>
          <a:bodyPr>
            <a:normAutofit fontScale="90000"/>
          </a:bodyPr>
          <a:lstStyle/>
          <a:p>
            <a:r>
              <a:rPr lang="en-US" dirty="0"/>
              <a:t>Structure and Terms of Letter of Intent</a:t>
            </a:r>
          </a:p>
        </p:txBody>
      </p:sp>
      <p:sp>
        <p:nvSpPr>
          <p:cNvPr id="3" name="Content Placeholder 2">
            <a:extLst>
              <a:ext uri="{FF2B5EF4-FFF2-40B4-BE49-F238E27FC236}">
                <a16:creationId xmlns:a16="http://schemas.microsoft.com/office/drawing/2014/main" id="{D898FAB5-3174-4112-88D5-180710353E4C}"/>
              </a:ext>
            </a:extLst>
          </p:cNvPr>
          <p:cNvSpPr>
            <a:spLocks noGrp="1"/>
          </p:cNvSpPr>
          <p:nvPr>
            <p:ph idx="1"/>
          </p:nvPr>
        </p:nvSpPr>
        <p:spPr/>
        <p:txBody>
          <a:bodyPr>
            <a:normAutofit fontScale="85000" lnSpcReduction="10000"/>
          </a:bodyPr>
          <a:lstStyle/>
          <a:p>
            <a:r>
              <a:rPr lang="en-US" u="sng" dirty="0"/>
              <a:t>Non-Binding Terms</a:t>
            </a:r>
          </a:p>
          <a:p>
            <a:pPr lvl="1"/>
            <a:r>
              <a:rPr lang="en-US" dirty="0"/>
              <a:t>Working Capital. </a:t>
            </a:r>
          </a:p>
          <a:p>
            <a:pPr lvl="2"/>
            <a:r>
              <a:rPr lang="en-US" dirty="0"/>
              <a:t>Difference between current assets and current liabilities.</a:t>
            </a:r>
          </a:p>
          <a:p>
            <a:pPr lvl="2"/>
            <a:r>
              <a:rPr lang="en-US" dirty="0"/>
              <a:t>Buyer’s purchase business on cash free/debt free basis </a:t>
            </a:r>
          </a:p>
          <a:p>
            <a:pPr lvl="2"/>
            <a:r>
              <a:rPr lang="en-US" dirty="0"/>
              <a:t>Possible in smaller deals to have no liabilities at closing, but adjustment mechanism typical for anything above a small deal. </a:t>
            </a:r>
          </a:p>
          <a:p>
            <a:pPr lvl="2"/>
            <a:r>
              <a:rPr lang="en-US" dirty="0"/>
              <a:t>Buyer doesn’t want to have to immediate infuse capital into the business post-closing.</a:t>
            </a:r>
          </a:p>
          <a:p>
            <a:pPr lvl="2"/>
            <a:r>
              <a:rPr lang="en-US" dirty="0"/>
              <a:t>A target working capital is negotiated based on historical data. Post-closing an analysis is performed to determine whether the promised working capital was delivered. Adjustments made as appropriate. </a:t>
            </a:r>
          </a:p>
          <a:p>
            <a:pPr lvl="2"/>
            <a:endParaRPr lang="en-US" dirty="0"/>
          </a:p>
        </p:txBody>
      </p:sp>
      <p:sp>
        <p:nvSpPr>
          <p:cNvPr id="4" name="Slide Number Placeholder 3">
            <a:extLst>
              <a:ext uri="{FF2B5EF4-FFF2-40B4-BE49-F238E27FC236}">
                <a16:creationId xmlns:a16="http://schemas.microsoft.com/office/drawing/2014/main" id="{26D1E12F-C812-4C66-B2CA-3C27D584A45A}"/>
              </a:ext>
            </a:extLst>
          </p:cNvPr>
          <p:cNvSpPr>
            <a:spLocks noGrp="1"/>
          </p:cNvSpPr>
          <p:nvPr>
            <p:ph type="sldNum" sz="quarter" idx="4"/>
          </p:nvPr>
        </p:nvSpPr>
        <p:spPr/>
        <p:txBody>
          <a:bodyPr/>
          <a:lstStyle/>
          <a:p>
            <a:fld id="{97131611-ACBE-475F-B4A9-F8867194FBC4}" type="slidenum">
              <a:rPr lang="en-US" smtClean="0"/>
              <a:t>20</a:t>
            </a:fld>
            <a:endParaRPr lang="en-US" dirty="0"/>
          </a:p>
        </p:txBody>
      </p:sp>
    </p:spTree>
    <p:extLst>
      <p:ext uri="{BB962C8B-B14F-4D97-AF65-F5344CB8AC3E}">
        <p14:creationId xmlns:p14="http://schemas.microsoft.com/office/powerpoint/2010/main" val="358032314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a:xfrm>
            <a:off x="609600" y="1295400"/>
            <a:ext cx="7886700" cy="3887893"/>
          </a:xfrm>
        </p:spPr>
        <p:txBody>
          <a:bodyPr>
            <a:normAutofit/>
          </a:bodyPr>
          <a:lstStyle/>
          <a:p>
            <a:r>
              <a:rPr lang="en-US" u="sng" dirty="0"/>
              <a:t>Non-Binding Terms</a:t>
            </a:r>
          </a:p>
          <a:p>
            <a:pPr lvl="1"/>
            <a:r>
              <a:rPr lang="en-US" u="sng" dirty="0"/>
              <a:t>Conditions to transaction</a:t>
            </a:r>
          </a:p>
          <a:p>
            <a:pPr lvl="2"/>
            <a:r>
              <a:rPr lang="en-US" dirty="0"/>
              <a:t>Execution of definitive agreement</a:t>
            </a:r>
          </a:p>
          <a:p>
            <a:pPr lvl="2"/>
            <a:r>
              <a:rPr lang="en-US" dirty="0"/>
              <a:t>Third party consents</a:t>
            </a:r>
          </a:p>
          <a:p>
            <a:pPr lvl="2"/>
            <a:r>
              <a:rPr lang="en-US" dirty="0"/>
              <a:t>Completion of due diligence</a:t>
            </a:r>
          </a:p>
          <a:p>
            <a:pPr lvl="2"/>
            <a:r>
              <a:rPr lang="en-US" dirty="0"/>
              <a:t>Environmental issues</a:t>
            </a:r>
          </a:p>
          <a:p>
            <a:pPr lvl="2"/>
            <a:r>
              <a:rPr lang="en-US" dirty="0"/>
              <a:t>Financing</a:t>
            </a:r>
          </a:p>
          <a:p>
            <a:pPr lvl="2"/>
            <a:r>
              <a:rPr lang="en-US" dirty="0"/>
              <a:t>Employment arrangements</a:t>
            </a:r>
          </a:p>
        </p:txBody>
      </p:sp>
      <p:sp>
        <p:nvSpPr>
          <p:cNvPr id="4" name="Slide Number Placeholder 3"/>
          <p:cNvSpPr>
            <a:spLocks noGrp="1"/>
          </p:cNvSpPr>
          <p:nvPr>
            <p:ph type="sldNum" sz="quarter" idx="4"/>
          </p:nvPr>
        </p:nvSpPr>
        <p:spPr/>
        <p:txBody>
          <a:bodyPr/>
          <a:lstStyle/>
          <a:p>
            <a:fld id="{97131611-ACBE-475F-B4A9-F8867194FBC4}" type="slidenum">
              <a:rPr lang="en-US" smtClean="0"/>
              <a:t>21</a:t>
            </a:fld>
            <a:endParaRPr lang="en-US" dirty="0"/>
          </a:p>
        </p:txBody>
      </p:sp>
    </p:spTree>
    <p:extLst>
      <p:ext uri="{BB962C8B-B14F-4D97-AF65-F5344CB8AC3E}">
        <p14:creationId xmlns:p14="http://schemas.microsoft.com/office/powerpoint/2010/main" val="217573524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p:cNvSpPr>
            <a:spLocks noGrp="1"/>
          </p:cNvSpPr>
          <p:nvPr>
            <p:ph idx="1"/>
          </p:nvPr>
        </p:nvSpPr>
        <p:spPr/>
        <p:txBody>
          <a:bodyPr>
            <a:normAutofit fontScale="70000" lnSpcReduction="20000"/>
          </a:bodyPr>
          <a:lstStyle/>
          <a:p>
            <a:r>
              <a:rPr lang="en-US" u="sng" dirty="0"/>
              <a:t>Non-Binding Terms</a:t>
            </a:r>
          </a:p>
          <a:p>
            <a:pPr lvl="1"/>
            <a:r>
              <a:rPr lang="en-US" dirty="0"/>
              <a:t>Representations and Warranties/Indemnity Liabilities/Escrows </a:t>
            </a:r>
          </a:p>
          <a:p>
            <a:pPr lvl="2"/>
            <a:r>
              <a:rPr lang="en-US" dirty="0"/>
              <a:t>Sandbagging – Most deals are silent. Few include an ant-sandbagging provision. Typically, silent means that sandbagging is permitted by default laws (Delaware)</a:t>
            </a:r>
          </a:p>
          <a:p>
            <a:pPr lvl="2"/>
            <a:r>
              <a:rPr lang="en-US" dirty="0"/>
              <a:t>Survival </a:t>
            </a:r>
          </a:p>
          <a:p>
            <a:pPr lvl="2"/>
            <a:r>
              <a:rPr lang="en-US" dirty="0"/>
              <a:t>Fundamental: broker’s fee; capitalization; due authority; due organization; title to assets; taxes</a:t>
            </a:r>
          </a:p>
          <a:p>
            <a:pPr lvl="2"/>
            <a:r>
              <a:rPr lang="en-US" dirty="0"/>
              <a:t>Baskets (1%) </a:t>
            </a:r>
          </a:p>
          <a:p>
            <a:pPr lvl="3"/>
            <a:r>
              <a:rPr lang="en-US" dirty="0"/>
              <a:t>Deductible. Seller not liable to indemnity for losses until amount of losses exceeds $100k</a:t>
            </a:r>
          </a:p>
          <a:p>
            <a:pPr lvl="3"/>
            <a:r>
              <a:rPr lang="en-US" dirty="0"/>
              <a:t>First Dollar. Seller not liable to indemnify for losses until amount of losses exceed $200k, in which case seller responsible for all losses, regardless of threshold</a:t>
            </a:r>
          </a:p>
          <a:p>
            <a:pPr lvl="3"/>
            <a:r>
              <a:rPr lang="en-US" dirty="0"/>
              <a:t>Combination</a:t>
            </a:r>
          </a:p>
          <a:p>
            <a:pPr lvl="2"/>
            <a:r>
              <a:rPr lang="en-US" dirty="0"/>
              <a:t>Caps</a:t>
            </a:r>
          </a:p>
        </p:txBody>
      </p:sp>
      <p:sp>
        <p:nvSpPr>
          <p:cNvPr id="4" name="Slide Number Placeholder 3"/>
          <p:cNvSpPr>
            <a:spLocks noGrp="1"/>
          </p:cNvSpPr>
          <p:nvPr>
            <p:ph type="sldNum" sz="quarter" idx="4"/>
          </p:nvPr>
        </p:nvSpPr>
        <p:spPr/>
        <p:txBody>
          <a:bodyPr/>
          <a:lstStyle/>
          <a:p>
            <a:fld id="{97131611-ACBE-475F-B4A9-F8867194FBC4}" type="slidenum">
              <a:rPr lang="en-US" smtClean="0"/>
              <a:t>22</a:t>
            </a:fld>
            <a:endParaRPr lang="en-US" dirty="0"/>
          </a:p>
        </p:txBody>
      </p:sp>
    </p:spTree>
    <p:extLst>
      <p:ext uri="{BB962C8B-B14F-4D97-AF65-F5344CB8AC3E}">
        <p14:creationId xmlns:p14="http://schemas.microsoft.com/office/powerpoint/2010/main" val="56292699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A7B7-8983-41A4-B07F-3FB72D9DF145}"/>
              </a:ext>
            </a:extLst>
          </p:cNvPr>
          <p:cNvSpPr>
            <a:spLocks noGrp="1"/>
          </p:cNvSpPr>
          <p:nvPr>
            <p:ph type="title"/>
          </p:nvPr>
        </p:nvSpPr>
        <p:spPr/>
        <p:txBody>
          <a:bodyPr>
            <a:normAutofit fontScale="90000"/>
          </a:bodyPr>
          <a:lstStyle/>
          <a:p>
            <a:r>
              <a:rPr lang="en-US" dirty="0">
                <a:latin typeface="+mn-lt"/>
              </a:rPr>
              <a:t>Structure and Terms of Letter of Intent</a:t>
            </a:r>
            <a:endParaRPr lang="en-US" dirty="0"/>
          </a:p>
        </p:txBody>
      </p:sp>
      <p:sp>
        <p:nvSpPr>
          <p:cNvPr id="3" name="Content Placeholder 2">
            <a:extLst>
              <a:ext uri="{FF2B5EF4-FFF2-40B4-BE49-F238E27FC236}">
                <a16:creationId xmlns:a16="http://schemas.microsoft.com/office/drawing/2014/main" id="{88DDDC04-34EC-417E-B64A-EA1C85D5461A}"/>
              </a:ext>
            </a:extLst>
          </p:cNvPr>
          <p:cNvSpPr>
            <a:spLocks noGrp="1"/>
          </p:cNvSpPr>
          <p:nvPr>
            <p:ph idx="1"/>
          </p:nvPr>
        </p:nvSpPr>
        <p:spPr/>
        <p:txBody>
          <a:bodyPr/>
          <a:lstStyle/>
          <a:p>
            <a:r>
              <a:rPr lang="en-US" u="sng" dirty="0"/>
              <a:t>Non-Binding Terms</a:t>
            </a:r>
          </a:p>
          <a:p>
            <a:pPr lvl="1"/>
            <a:r>
              <a:rPr lang="en-US" dirty="0"/>
              <a:t>Employees</a:t>
            </a:r>
          </a:p>
          <a:p>
            <a:pPr lvl="1"/>
            <a:r>
              <a:rPr lang="en-US" dirty="0"/>
              <a:t>Non-compete/Non-solicitation</a:t>
            </a:r>
          </a:p>
        </p:txBody>
      </p:sp>
      <p:sp>
        <p:nvSpPr>
          <p:cNvPr id="4" name="Slide Number Placeholder 3">
            <a:extLst>
              <a:ext uri="{FF2B5EF4-FFF2-40B4-BE49-F238E27FC236}">
                <a16:creationId xmlns:a16="http://schemas.microsoft.com/office/drawing/2014/main" id="{4666DDE6-1249-4D93-A210-8FA4285FDB57}"/>
              </a:ext>
            </a:extLst>
          </p:cNvPr>
          <p:cNvSpPr>
            <a:spLocks noGrp="1"/>
          </p:cNvSpPr>
          <p:nvPr>
            <p:ph type="sldNum" sz="quarter" idx="4"/>
          </p:nvPr>
        </p:nvSpPr>
        <p:spPr/>
        <p:txBody>
          <a:bodyPr/>
          <a:lstStyle/>
          <a:p>
            <a:fld id="{97131611-ACBE-475F-B4A9-F8867194FBC4}" type="slidenum">
              <a:rPr lang="en-US" smtClean="0"/>
              <a:t>23</a:t>
            </a:fld>
            <a:endParaRPr lang="en-US" dirty="0"/>
          </a:p>
        </p:txBody>
      </p:sp>
    </p:spTree>
    <p:extLst>
      <p:ext uri="{BB962C8B-B14F-4D97-AF65-F5344CB8AC3E}">
        <p14:creationId xmlns:p14="http://schemas.microsoft.com/office/powerpoint/2010/main" val="324665432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86671"/>
          </a:xfrm>
        </p:spPr>
        <p:txBody>
          <a:bodyPr>
            <a:normAutofit fontScale="90000"/>
          </a:bodyPr>
          <a:lstStyle/>
          <a:p>
            <a:r>
              <a:rPr lang="en-US" dirty="0">
                <a:latin typeface="+mn-lt"/>
              </a:rPr>
              <a:t>Structure and Terms of Letters of Intent </a:t>
            </a:r>
            <a:r>
              <a:rPr lang="en-US" dirty="0"/>
              <a:t>	</a:t>
            </a:r>
          </a:p>
        </p:txBody>
      </p:sp>
      <p:sp>
        <p:nvSpPr>
          <p:cNvPr id="3" name="Content Placeholder 2"/>
          <p:cNvSpPr>
            <a:spLocks noGrp="1"/>
          </p:cNvSpPr>
          <p:nvPr>
            <p:ph idx="1"/>
          </p:nvPr>
        </p:nvSpPr>
        <p:spPr>
          <a:xfrm>
            <a:off x="533400" y="1219200"/>
            <a:ext cx="8229600" cy="3793065"/>
          </a:xfrm>
        </p:spPr>
        <p:txBody>
          <a:bodyPr>
            <a:normAutofit fontScale="92500" lnSpcReduction="10000"/>
          </a:bodyPr>
          <a:lstStyle/>
          <a:p>
            <a:r>
              <a:rPr lang="en-US" u="sng" dirty="0"/>
              <a:t>Interstate Issues</a:t>
            </a:r>
          </a:p>
          <a:p>
            <a:pPr lvl="1"/>
            <a:r>
              <a:rPr lang="en-US" dirty="0"/>
              <a:t>Buyer and Seller in different states</a:t>
            </a:r>
          </a:p>
          <a:p>
            <a:pPr lvl="2"/>
            <a:r>
              <a:rPr lang="en-US" dirty="0"/>
              <a:t>Choice of law.  </a:t>
            </a:r>
          </a:p>
          <a:p>
            <a:pPr lvl="2"/>
            <a:r>
              <a:rPr lang="en-US" dirty="0"/>
              <a:t>Choice of venue. </a:t>
            </a:r>
          </a:p>
          <a:p>
            <a:pPr lvl="1"/>
            <a:r>
              <a:rPr lang="en-US" dirty="0"/>
              <a:t>Practicalities</a:t>
            </a:r>
          </a:p>
          <a:p>
            <a:pPr lvl="2"/>
            <a:r>
              <a:rPr lang="en-US" dirty="0"/>
              <a:t>Get local legal counsel</a:t>
            </a:r>
          </a:p>
          <a:p>
            <a:pPr lvl="2"/>
            <a:r>
              <a:rPr lang="en-US" dirty="0"/>
              <a:t>Specific licensing issues</a:t>
            </a:r>
          </a:p>
          <a:p>
            <a:pPr lvl="2"/>
            <a:r>
              <a:rPr lang="en-US" dirty="0"/>
              <a:t>Differences in laws: are non-competes enforceable, and, if so, under what terms</a:t>
            </a:r>
          </a:p>
          <a:p>
            <a:pPr lvl="2"/>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24</a:t>
            </a:fld>
            <a:endParaRPr lang="en-US" dirty="0"/>
          </a:p>
        </p:txBody>
      </p:sp>
    </p:spTree>
    <p:extLst>
      <p:ext uri="{BB962C8B-B14F-4D97-AF65-F5344CB8AC3E}">
        <p14:creationId xmlns:p14="http://schemas.microsoft.com/office/powerpoint/2010/main" val="226596488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AF02-421F-4359-95D6-BFE5083AD47E}"/>
              </a:ext>
            </a:extLst>
          </p:cNvPr>
          <p:cNvSpPr>
            <a:spLocks noGrp="1"/>
          </p:cNvSpPr>
          <p:nvPr>
            <p:ph type="title"/>
          </p:nvPr>
        </p:nvSpPr>
        <p:spPr/>
        <p:txBody>
          <a:bodyPr>
            <a:normAutofit fontScale="90000"/>
          </a:bodyPr>
          <a:lstStyle/>
          <a:p>
            <a:r>
              <a:rPr lang="en-US" dirty="0"/>
              <a:t>Structure and Terms of Letters of Intent 	</a:t>
            </a:r>
          </a:p>
        </p:txBody>
      </p:sp>
      <p:sp>
        <p:nvSpPr>
          <p:cNvPr id="3" name="Content Placeholder 2">
            <a:extLst>
              <a:ext uri="{FF2B5EF4-FFF2-40B4-BE49-F238E27FC236}">
                <a16:creationId xmlns:a16="http://schemas.microsoft.com/office/drawing/2014/main" id="{CD77EEFA-212D-4DB5-95A6-4B8F226F7F19}"/>
              </a:ext>
            </a:extLst>
          </p:cNvPr>
          <p:cNvSpPr>
            <a:spLocks noGrp="1"/>
          </p:cNvSpPr>
          <p:nvPr>
            <p:ph idx="1"/>
          </p:nvPr>
        </p:nvSpPr>
        <p:spPr/>
        <p:txBody>
          <a:bodyPr/>
          <a:lstStyle/>
          <a:p>
            <a:r>
              <a:rPr lang="en-US" u="sng" dirty="0"/>
              <a:t>Interstate Issues</a:t>
            </a:r>
          </a:p>
          <a:p>
            <a:pPr lvl="1"/>
            <a:r>
              <a:rPr lang="en-US" dirty="0"/>
              <a:t>Governing law and venue are distinct. Courts in one jurisdiction can apply the law of another jurisdiction. </a:t>
            </a:r>
          </a:p>
          <a:p>
            <a:pPr lvl="1"/>
            <a:r>
              <a:rPr lang="en-US" dirty="0"/>
              <a:t>What is the main consideration in choosing venue? </a:t>
            </a:r>
          </a:p>
          <a:p>
            <a:pPr lvl="1"/>
            <a:r>
              <a:rPr lang="en-US" dirty="0"/>
              <a:t>What is the main consideration in choosing law? DE v NY</a:t>
            </a:r>
          </a:p>
        </p:txBody>
      </p:sp>
      <p:sp>
        <p:nvSpPr>
          <p:cNvPr id="4" name="Slide Number Placeholder 3">
            <a:extLst>
              <a:ext uri="{FF2B5EF4-FFF2-40B4-BE49-F238E27FC236}">
                <a16:creationId xmlns:a16="http://schemas.microsoft.com/office/drawing/2014/main" id="{C1C3C6E4-41D7-4417-9E22-89CC98FED312}"/>
              </a:ext>
            </a:extLst>
          </p:cNvPr>
          <p:cNvSpPr>
            <a:spLocks noGrp="1"/>
          </p:cNvSpPr>
          <p:nvPr>
            <p:ph type="sldNum" sz="quarter" idx="4"/>
          </p:nvPr>
        </p:nvSpPr>
        <p:spPr/>
        <p:txBody>
          <a:bodyPr/>
          <a:lstStyle/>
          <a:p>
            <a:fld id="{97131611-ACBE-475F-B4A9-F8867194FBC4}" type="slidenum">
              <a:rPr lang="en-US" smtClean="0"/>
              <a:t>25</a:t>
            </a:fld>
            <a:endParaRPr lang="en-US" dirty="0"/>
          </a:p>
        </p:txBody>
      </p:sp>
    </p:spTree>
    <p:extLst>
      <p:ext uri="{BB962C8B-B14F-4D97-AF65-F5344CB8AC3E}">
        <p14:creationId xmlns:p14="http://schemas.microsoft.com/office/powerpoint/2010/main" val="5062018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461" y="545253"/>
            <a:ext cx="3622165" cy="464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79400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597" y="355600"/>
            <a:ext cx="2995574" cy="493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8983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457065"/>
            <a:ext cx="2979177" cy="481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12655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50427"/>
            <a:ext cx="3283516" cy="464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18815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5AB2-D400-4930-848D-59327BAE84CC}"/>
              </a:ext>
            </a:extLst>
          </p:cNvPr>
          <p:cNvSpPr>
            <a:spLocks noGrp="1"/>
          </p:cNvSpPr>
          <p:nvPr>
            <p:ph type="title"/>
          </p:nvPr>
        </p:nvSpPr>
        <p:spPr/>
        <p:txBody>
          <a:bodyPr>
            <a:normAutofit/>
          </a:bodyPr>
          <a:lstStyle/>
          <a:p>
            <a:r>
              <a:rPr lang="en-US" sz="3600" dirty="0">
                <a:latin typeface="+mn-lt"/>
              </a:rPr>
              <a:t>Location in the M&amp;A Process	</a:t>
            </a:r>
          </a:p>
        </p:txBody>
      </p:sp>
      <p:sp>
        <p:nvSpPr>
          <p:cNvPr id="3" name="Content Placeholder 2">
            <a:extLst>
              <a:ext uri="{FF2B5EF4-FFF2-40B4-BE49-F238E27FC236}">
                <a16:creationId xmlns:a16="http://schemas.microsoft.com/office/drawing/2014/main" id="{F1A52138-9387-4B07-A200-004BE2A287C7}"/>
              </a:ext>
            </a:extLst>
          </p:cNvPr>
          <p:cNvSpPr>
            <a:spLocks noGrp="1"/>
          </p:cNvSpPr>
          <p:nvPr>
            <p:ph idx="1"/>
          </p:nvPr>
        </p:nvSpPr>
        <p:spPr/>
        <p:txBody>
          <a:bodyPr>
            <a:normAutofit fontScale="70000" lnSpcReduction="20000"/>
          </a:bodyPr>
          <a:lstStyle/>
          <a:p>
            <a:r>
              <a:rPr lang="en-US" u="sng" dirty="0"/>
              <a:t>Step 1</a:t>
            </a:r>
            <a:r>
              <a:rPr lang="en-US" dirty="0"/>
              <a:t>: Confidentiality Agreement and initial discussions</a:t>
            </a:r>
          </a:p>
          <a:p>
            <a:r>
              <a:rPr lang="en-US" u="sng" dirty="0"/>
              <a:t>Step 2</a:t>
            </a:r>
            <a:r>
              <a:rPr lang="en-US" dirty="0"/>
              <a:t>: Letter of Intent</a:t>
            </a:r>
          </a:p>
          <a:p>
            <a:r>
              <a:rPr lang="en-US" u="sng" dirty="0"/>
              <a:t>Step 3</a:t>
            </a:r>
            <a:r>
              <a:rPr lang="en-US" dirty="0"/>
              <a:t>: Due diligence</a:t>
            </a:r>
          </a:p>
          <a:p>
            <a:r>
              <a:rPr lang="en-US" u="sng" dirty="0"/>
              <a:t>Step 4</a:t>
            </a:r>
            <a:r>
              <a:rPr lang="en-US" dirty="0"/>
              <a:t>: Definitive Agreement </a:t>
            </a:r>
          </a:p>
          <a:p>
            <a:r>
              <a:rPr lang="en-US" u="sng" dirty="0"/>
              <a:t>Step 5</a:t>
            </a:r>
            <a:r>
              <a:rPr lang="en-US" dirty="0"/>
              <a:t>: Closing</a:t>
            </a:r>
          </a:p>
          <a:p>
            <a:r>
              <a:rPr lang="en-US" dirty="0"/>
              <a:t>The LOI and Term Sheet are a tool to ensure that the parties are in broad enough agreement to justify moving forward to negotiate the finer points or otherwise undecided topics. </a:t>
            </a:r>
          </a:p>
          <a:p>
            <a:r>
              <a:rPr lang="en-US" dirty="0"/>
              <a:t>Typically, at the LOI stage, the parties only have limited information about each other and have not conducted in-depth due diligence. Therefore, many of the proposed terms are non-binding. </a:t>
            </a:r>
          </a:p>
        </p:txBody>
      </p:sp>
      <p:sp>
        <p:nvSpPr>
          <p:cNvPr id="4" name="Slide Number Placeholder 3"/>
          <p:cNvSpPr>
            <a:spLocks noGrp="1"/>
          </p:cNvSpPr>
          <p:nvPr>
            <p:ph type="sldNum" sz="quarter" idx="4"/>
          </p:nvPr>
        </p:nvSpPr>
        <p:spPr/>
        <p:txBody>
          <a:bodyPr/>
          <a:lstStyle/>
          <a:p>
            <a:fld id="{97131611-ACBE-475F-B4A9-F8867194FBC4}" type="slidenum">
              <a:rPr lang="en-US" smtClean="0"/>
              <a:t>3</a:t>
            </a:fld>
            <a:endParaRPr lang="en-US" dirty="0"/>
          </a:p>
        </p:txBody>
      </p:sp>
    </p:spTree>
    <p:extLst>
      <p:ext uri="{BB962C8B-B14F-4D97-AF65-F5344CB8AC3E}">
        <p14:creationId xmlns:p14="http://schemas.microsoft.com/office/powerpoint/2010/main" val="2213717015"/>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34906"/>
            <a:ext cx="4007644" cy="435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11732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QUESTIONS?</a:t>
            </a:r>
          </a:p>
        </p:txBody>
      </p:sp>
      <p:sp>
        <p:nvSpPr>
          <p:cNvPr id="3" name="Slide Number Placeholder 2"/>
          <p:cNvSpPr>
            <a:spLocks noGrp="1"/>
          </p:cNvSpPr>
          <p:nvPr>
            <p:ph type="sldNum" sz="quarter" idx="4"/>
          </p:nvPr>
        </p:nvSpPr>
        <p:spPr/>
        <p:txBody>
          <a:bodyPr/>
          <a:lstStyle/>
          <a:p>
            <a:fld id="{97131611-ACBE-475F-B4A9-F8867194FBC4}" type="slidenum">
              <a:rPr lang="en-US" smtClean="0"/>
              <a:t>31</a:t>
            </a:fld>
            <a:endParaRPr lang="en-US" dirty="0"/>
          </a:p>
        </p:txBody>
      </p:sp>
    </p:spTree>
    <p:extLst>
      <p:ext uri="{BB962C8B-B14F-4D97-AF65-F5344CB8AC3E}">
        <p14:creationId xmlns:p14="http://schemas.microsoft.com/office/powerpoint/2010/main" val="292276924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6EB52C7-A872-D743-B0AE-03F8F296A909}" type="slidenum">
              <a:rPr lang="en-US" smtClean="0"/>
              <a:pPr/>
              <a:t>32</a:t>
            </a:fld>
            <a:endParaRPr lang="en-US" dirty="0"/>
          </a:p>
        </p:txBody>
      </p:sp>
    </p:spTree>
    <p:extLst>
      <p:ext uri="{BB962C8B-B14F-4D97-AF65-F5344CB8AC3E}">
        <p14:creationId xmlns:p14="http://schemas.microsoft.com/office/powerpoint/2010/main" val="48814266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490E-3B20-4048-B1A6-9AD0591C7C96}"/>
              </a:ext>
            </a:extLst>
          </p:cNvPr>
          <p:cNvSpPr>
            <a:spLocks noGrp="1"/>
          </p:cNvSpPr>
          <p:nvPr>
            <p:ph type="title"/>
          </p:nvPr>
        </p:nvSpPr>
        <p:spPr/>
        <p:txBody>
          <a:bodyPr>
            <a:normAutofit/>
          </a:bodyPr>
          <a:lstStyle/>
          <a:p>
            <a:r>
              <a:rPr lang="en-US" sz="3600" dirty="0">
                <a:latin typeface="+mn-lt"/>
              </a:rPr>
              <a:t>Term Sheets and Letters of Intent</a:t>
            </a:r>
          </a:p>
        </p:txBody>
      </p:sp>
      <p:sp>
        <p:nvSpPr>
          <p:cNvPr id="3" name="Content Placeholder 2">
            <a:extLst>
              <a:ext uri="{FF2B5EF4-FFF2-40B4-BE49-F238E27FC236}">
                <a16:creationId xmlns:a16="http://schemas.microsoft.com/office/drawing/2014/main" id="{BC2258DF-D9F8-499A-A764-5CB3630D2676}"/>
              </a:ext>
            </a:extLst>
          </p:cNvPr>
          <p:cNvSpPr>
            <a:spLocks noGrp="1"/>
          </p:cNvSpPr>
          <p:nvPr>
            <p:ph idx="1"/>
          </p:nvPr>
        </p:nvSpPr>
        <p:spPr>
          <a:xfrm>
            <a:off x="457200" y="1371600"/>
            <a:ext cx="8229600" cy="3793065"/>
          </a:xfrm>
        </p:spPr>
        <p:txBody>
          <a:bodyPr>
            <a:normAutofit fontScale="85000" lnSpcReduction="10000"/>
          </a:bodyPr>
          <a:lstStyle/>
          <a:p>
            <a:r>
              <a:rPr lang="en-US" dirty="0"/>
              <a:t>My experience is that letter of intent are more frequently used in the M&amp;A context. Although term sheets are not uncommon.  </a:t>
            </a:r>
          </a:p>
          <a:p>
            <a:pPr marL="0" indent="0">
              <a:buNone/>
            </a:pPr>
            <a:endParaRPr lang="en-US" dirty="0"/>
          </a:p>
          <a:p>
            <a:r>
              <a:rPr lang="en-US" dirty="0"/>
              <a:t>Both have their advantages and disadvantages – although either is generally sufficient to accomplish the general purpose of determining whether the parties are generally on the same page to justify moving forward and to provide a roadmap for the path forward.  </a:t>
            </a:r>
          </a:p>
          <a:p>
            <a:pPr marL="0" indent="0">
              <a:buNone/>
            </a:pPr>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4</a:t>
            </a:fld>
            <a:endParaRPr lang="en-US" dirty="0"/>
          </a:p>
        </p:txBody>
      </p:sp>
    </p:spTree>
    <p:extLst>
      <p:ext uri="{BB962C8B-B14F-4D97-AF65-F5344CB8AC3E}">
        <p14:creationId xmlns:p14="http://schemas.microsoft.com/office/powerpoint/2010/main" val="138970454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4560-4051-4828-AC41-2AA1E4465AEA}"/>
              </a:ext>
            </a:extLst>
          </p:cNvPr>
          <p:cNvSpPr>
            <a:spLocks noGrp="1"/>
          </p:cNvSpPr>
          <p:nvPr>
            <p:ph type="title"/>
          </p:nvPr>
        </p:nvSpPr>
        <p:spPr/>
        <p:txBody>
          <a:bodyPr>
            <a:normAutofit fontScale="90000"/>
          </a:bodyPr>
          <a:lstStyle/>
          <a:p>
            <a:r>
              <a:rPr lang="en-US" dirty="0">
                <a:latin typeface="+mn-lt"/>
              </a:rPr>
              <a:t>Advantages of Letters of Intent and Term Sheets		</a:t>
            </a:r>
          </a:p>
        </p:txBody>
      </p:sp>
      <p:sp>
        <p:nvSpPr>
          <p:cNvPr id="3" name="Content Placeholder 2">
            <a:extLst>
              <a:ext uri="{FF2B5EF4-FFF2-40B4-BE49-F238E27FC236}">
                <a16:creationId xmlns:a16="http://schemas.microsoft.com/office/drawing/2014/main" id="{E31A9564-FE1E-459D-844C-CF5B0E1C910D}"/>
              </a:ext>
            </a:extLst>
          </p:cNvPr>
          <p:cNvSpPr>
            <a:spLocks noGrp="1"/>
          </p:cNvSpPr>
          <p:nvPr>
            <p:ph idx="1"/>
          </p:nvPr>
        </p:nvSpPr>
        <p:spPr>
          <a:xfrm>
            <a:off x="609600" y="1600200"/>
            <a:ext cx="7886700" cy="3508587"/>
          </a:xfrm>
        </p:spPr>
        <p:txBody>
          <a:bodyPr>
            <a:normAutofit fontScale="85000" lnSpcReduction="20000"/>
          </a:bodyPr>
          <a:lstStyle/>
          <a:p>
            <a:r>
              <a:rPr lang="en-US" dirty="0"/>
              <a:t>Help avoid misinterpretations by putting key points in writing.</a:t>
            </a:r>
          </a:p>
          <a:p>
            <a:r>
              <a:rPr lang="en-US" dirty="0"/>
              <a:t>Discourages re-negotiation of key points. Moral obligation not to deviate.</a:t>
            </a:r>
          </a:p>
          <a:p>
            <a:r>
              <a:rPr lang="en-US" dirty="0"/>
              <a:t>Aids in negotiation of definitive agreements by identifying areas that require further discussion</a:t>
            </a:r>
          </a:p>
          <a:p>
            <a:r>
              <a:rPr lang="en-US" dirty="0"/>
              <a:t>Aids in drafting the definitive agreement by giving draftsperson the terms</a:t>
            </a:r>
          </a:p>
          <a:p>
            <a:r>
              <a:rPr lang="en-US" dirty="0"/>
              <a:t>More likely to lead to the closing of a deal?  </a:t>
            </a:r>
          </a:p>
          <a:p>
            <a:endParaRPr lang="en-US" dirty="0"/>
          </a:p>
          <a:p>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5</a:t>
            </a:fld>
            <a:endParaRPr lang="en-US" dirty="0"/>
          </a:p>
        </p:txBody>
      </p:sp>
    </p:spTree>
    <p:extLst>
      <p:ext uri="{BB962C8B-B14F-4D97-AF65-F5344CB8AC3E}">
        <p14:creationId xmlns:p14="http://schemas.microsoft.com/office/powerpoint/2010/main" val="235118991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Disadvantages of Letters of Intent and Term Sheets</a:t>
            </a:r>
          </a:p>
        </p:txBody>
      </p:sp>
      <p:sp>
        <p:nvSpPr>
          <p:cNvPr id="3" name="Content Placeholder 2"/>
          <p:cNvSpPr>
            <a:spLocks noGrp="1"/>
          </p:cNvSpPr>
          <p:nvPr>
            <p:ph idx="1"/>
          </p:nvPr>
        </p:nvSpPr>
        <p:spPr>
          <a:xfrm>
            <a:off x="457200" y="1683174"/>
            <a:ext cx="8229600" cy="3224105"/>
          </a:xfrm>
        </p:spPr>
        <p:txBody>
          <a:bodyPr>
            <a:normAutofit fontScale="77500" lnSpcReduction="20000"/>
          </a:bodyPr>
          <a:lstStyle/>
          <a:p>
            <a:r>
              <a:rPr lang="en-US" dirty="0"/>
              <a:t>Risk of potentially creating a binding agreement.</a:t>
            </a:r>
          </a:p>
          <a:p>
            <a:pPr lvl="1"/>
            <a:r>
              <a:rPr lang="en-US" dirty="0"/>
              <a:t>Michigan and Delaware cases have held such agreements can be binding in certain cases. A real trap for the hastily drafted letter of intent.</a:t>
            </a:r>
          </a:p>
          <a:p>
            <a:r>
              <a:rPr lang="en-US" dirty="0"/>
              <a:t>Generally favor the buyer.  Buyer’s have experience with the process whereas it is likely to be Seller’s first business sale. </a:t>
            </a:r>
          </a:p>
          <a:p>
            <a:r>
              <a:rPr lang="en-US" dirty="0"/>
              <a:t>Creates inflexibility</a:t>
            </a:r>
          </a:p>
          <a:p>
            <a:r>
              <a:rPr lang="en-US" dirty="0"/>
              <a:t>Gumming up the negotiation process too early. </a:t>
            </a:r>
          </a:p>
          <a:p>
            <a:r>
              <a:rPr lang="en-US" dirty="0"/>
              <a:t>Your thoughts? </a:t>
            </a:r>
          </a:p>
          <a:p>
            <a:pPr marL="0" indent="0">
              <a:buNone/>
            </a:pPr>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6</a:t>
            </a:fld>
            <a:endParaRPr lang="en-US" dirty="0"/>
          </a:p>
        </p:txBody>
      </p:sp>
    </p:spTree>
    <p:extLst>
      <p:ext uri="{BB962C8B-B14F-4D97-AF65-F5344CB8AC3E}">
        <p14:creationId xmlns:p14="http://schemas.microsoft.com/office/powerpoint/2010/main" val="244306621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Buyer’s Perspective</a:t>
            </a:r>
          </a:p>
        </p:txBody>
      </p:sp>
      <p:sp>
        <p:nvSpPr>
          <p:cNvPr id="3" name="Content Placeholder 2"/>
          <p:cNvSpPr>
            <a:spLocks noGrp="1"/>
          </p:cNvSpPr>
          <p:nvPr>
            <p:ph idx="1"/>
          </p:nvPr>
        </p:nvSpPr>
        <p:spPr/>
        <p:txBody>
          <a:bodyPr>
            <a:normAutofit fontScale="77500" lnSpcReduction="20000"/>
          </a:bodyPr>
          <a:lstStyle/>
          <a:p>
            <a:r>
              <a:rPr lang="en-US" dirty="0"/>
              <a:t>Principal goal is to commit seller not to negotiate with others for a period of time (no shop/exclusivity provisions). </a:t>
            </a:r>
          </a:p>
          <a:p>
            <a:pPr lvl="1"/>
            <a:r>
              <a:rPr lang="en-US" dirty="0"/>
              <a:t>Don’t  want to be the stalking horse. </a:t>
            </a:r>
          </a:p>
          <a:p>
            <a:pPr lvl="1"/>
            <a:r>
              <a:rPr lang="en-US" dirty="0"/>
              <a:t>Don’t want to waste resources/time and have deal yanked out from under them</a:t>
            </a:r>
          </a:p>
          <a:p>
            <a:r>
              <a:rPr lang="en-US" dirty="0"/>
              <a:t>Want LOI to include provisions which facilitate buyer’s due diligence investigation of seller and ensure seller’s cooperation in that process.</a:t>
            </a:r>
          </a:p>
          <a:p>
            <a:r>
              <a:rPr lang="en-US" dirty="0"/>
              <a:t>Generally are fine with the LOI being vaguer since buyer hasn’t conducted in depth due diligence. </a:t>
            </a:r>
          </a:p>
        </p:txBody>
      </p:sp>
      <p:sp>
        <p:nvSpPr>
          <p:cNvPr id="4" name="Slide Number Placeholder 3"/>
          <p:cNvSpPr>
            <a:spLocks noGrp="1"/>
          </p:cNvSpPr>
          <p:nvPr>
            <p:ph type="sldNum" sz="quarter" idx="4"/>
          </p:nvPr>
        </p:nvSpPr>
        <p:spPr/>
        <p:txBody>
          <a:bodyPr/>
          <a:lstStyle/>
          <a:p>
            <a:fld id="{97131611-ACBE-475F-B4A9-F8867194FBC4}" type="slidenum">
              <a:rPr lang="en-US" smtClean="0"/>
              <a:t>7</a:t>
            </a:fld>
            <a:endParaRPr lang="en-US" dirty="0"/>
          </a:p>
        </p:txBody>
      </p:sp>
    </p:spTree>
    <p:extLst>
      <p:ext uri="{BB962C8B-B14F-4D97-AF65-F5344CB8AC3E}">
        <p14:creationId xmlns:p14="http://schemas.microsoft.com/office/powerpoint/2010/main" val="13694158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Seller’s Perspective</a:t>
            </a:r>
          </a:p>
        </p:txBody>
      </p:sp>
      <p:sp>
        <p:nvSpPr>
          <p:cNvPr id="3" name="Content Placeholder 2"/>
          <p:cNvSpPr>
            <a:spLocks noGrp="1"/>
          </p:cNvSpPr>
          <p:nvPr>
            <p:ph idx="1"/>
          </p:nvPr>
        </p:nvSpPr>
        <p:spPr/>
        <p:txBody>
          <a:bodyPr>
            <a:normAutofit fontScale="85000" lnSpcReduction="20000"/>
          </a:bodyPr>
          <a:lstStyle/>
          <a:p>
            <a:r>
              <a:rPr lang="en-US" dirty="0"/>
              <a:t>Seller’s leverage is greatest prior to signing LOI.  </a:t>
            </a:r>
          </a:p>
          <a:p>
            <a:r>
              <a:rPr lang="en-US" dirty="0"/>
              <a:t>Generally want to be specific as possible with respect to material terms of transaction </a:t>
            </a:r>
          </a:p>
          <a:p>
            <a:r>
              <a:rPr lang="en-US" dirty="0"/>
              <a:t>Crucial to address confidentiality, breaches of which can cause damage to seller, including employee, customer, and vendor relationships.</a:t>
            </a:r>
          </a:p>
          <a:p>
            <a:pPr lvl="1"/>
            <a:r>
              <a:rPr lang="en-US" dirty="0"/>
              <a:t>There may be an initial free standing confidentiality agreement, but the Letter of Intent should reference that confidentiality provision or impose the initial confidentiality obligation if there is not a prior free standing agreement. </a:t>
            </a:r>
          </a:p>
        </p:txBody>
      </p:sp>
      <p:sp>
        <p:nvSpPr>
          <p:cNvPr id="4" name="Slide Number Placeholder 3"/>
          <p:cNvSpPr>
            <a:spLocks noGrp="1"/>
          </p:cNvSpPr>
          <p:nvPr>
            <p:ph type="sldNum" sz="quarter" idx="4"/>
          </p:nvPr>
        </p:nvSpPr>
        <p:spPr/>
        <p:txBody>
          <a:bodyPr/>
          <a:lstStyle/>
          <a:p>
            <a:fld id="{97131611-ACBE-475F-B4A9-F8867194FBC4}" type="slidenum">
              <a:rPr lang="en-US" smtClean="0"/>
              <a:t>8</a:t>
            </a:fld>
            <a:endParaRPr lang="en-US" dirty="0"/>
          </a:p>
        </p:txBody>
      </p:sp>
    </p:spTree>
    <p:extLst>
      <p:ext uri="{BB962C8B-B14F-4D97-AF65-F5344CB8AC3E}">
        <p14:creationId xmlns:p14="http://schemas.microsoft.com/office/powerpoint/2010/main" val="380940771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5216-AC76-4D2C-89BE-70F0BC514BBC}"/>
              </a:ext>
            </a:extLst>
          </p:cNvPr>
          <p:cNvSpPr>
            <a:spLocks noGrp="1"/>
          </p:cNvSpPr>
          <p:nvPr>
            <p:ph type="title"/>
          </p:nvPr>
        </p:nvSpPr>
        <p:spPr/>
        <p:txBody>
          <a:bodyPr>
            <a:normAutofit fontScale="90000"/>
          </a:bodyPr>
          <a:lstStyle/>
          <a:p>
            <a:r>
              <a:rPr lang="en-US" dirty="0">
                <a:latin typeface="+mn-lt"/>
              </a:rPr>
              <a:t>Structure and Terms of Letter of Intent</a:t>
            </a:r>
          </a:p>
        </p:txBody>
      </p:sp>
      <p:sp>
        <p:nvSpPr>
          <p:cNvPr id="3" name="Content Placeholder 2">
            <a:extLst>
              <a:ext uri="{FF2B5EF4-FFF2-40B4-BE49-F238E27FC236}">
                <a16:creationId xmlns:a16="http://schemas.microsoft.com/office/drawing/2014/main" id="{DC7FEF15-A0A7-4E9F-831A-AAC3215152A4}"/>
              </a:ext>
            </a:extLst>
          </p:cNvPr>
          <p:cNvSpPr>
            <a:spLocks noGrp="1"/>
          </p:cNvSpPr>
          <p:nvPr>
            <p:ph idx="1"/>
          </p:nvPr>
        </p:nvSpPr>
        <p:spPr/>
        <p:txBody>
          <a:bodyPr>
            <a:normAutofit fontScale="70000" lnSpcReduction="20000"/>
          </a:bodyPr>
          <a:lstStyle/>
          <a:p>
            <a:r>
              <a:rPr lang="en-US" dirty="0"/>
              <a:t>Structured to have Non-Binding Terms and Binding Terms</a:t>
            </a:r>
          </a:p>
          <a:p>
            <a:r>
              <a:rPr lang="en-US" i="1" dirty="0"/>
              <a:t>Caveat</a:t>
            </a:r>
            <a:r>
              <a:rPr lang="en-US" dirty="0"/>
              <a:t>: The draftsperson must be careful to ensure that the Letter of Intent does not create a binding agreement or an agreement to agree.  </a:t>
            </a:r>
          </a:p>
          <a:p>
            <a:pPr lvl="1"/>
            <a:r>
              <a:rPr lang="en-US" dirty="0"/>
              <a:t>Legal doctrine of specific performance can require a party to complete the transaction if the letter of intent is ruled binding, even if the party did not intend so. </a:t>
            </a:r>
          </a:p>
          <a:p>
            <a:pPr lvl="1"/>
            <a:r>
              <a:rPr lang="en-US" dirty="0"/>
              <a:t>Language similar to below: </a:t>
            </a:r>
          </a:p>
          <a:p>
            <a:pPr marL="342900" lvl="1" indent="0">
              <a:buNone/>
            </a:pPr>
            <a:endParaRPr lang="en-US" dirty="0"/>
          </a:p>
          <a:p>
            <a:pPr marL="342900" lvl="1" indent="0">
              <a:buNone/>
            </a:pPr>
            <a:r>
              <a:rPr lang="en-US" i="1" dirty="0"/>
              <a:t>This letter of intent is not intended to be binding on the  parties or a legally enforceable agreement, and imposes no obligations upon nor grants any rights to any of the parties. The rights and obligations of the parties shall be set forth in a definitive agreement that may be executed by the parties. </a:t>
            </a:r>
          </a:p>
          <a:p>
            <a:pPr lvl="1"/>
            <a:endParaRPr lang="en-US" dirty="0"/>
          </a:p>
        </p:txBody>
      </p:sp>
      <p:sp>
        <p:nvSpPr>
          <p:cNvPr id="4" name="Slide Number Placeholder 3"/>
          <p:cNvSpPr>
            <a:spLocks noGrp="1"/>
          </p:cNvSpPr>
          <p:nvPr>
            <p:ph type="sldNum" sz="quarter" idx="4"/>
          </p:nvPr>
        </p:nvSpPr>
        <p:spPr/>
        <p:txBody>
          <a:bodyPr/>
          <a:lstStyle/>
          <a:p>
            <a:fld id="{97131611-ACBE-475F-B4A9-F8867194FBC4}" type="slidenum">
              <a:rPr lang="en-US" smtClean="0"/>
              <a:t>9</a:t>
            </a:fld>
            <a:endParaRPr lang="en-US" dirty="0"/>
          </a:p>
        </p:txBody>
      </p:sp>
    </p:spTree>
    <p:extLst>
      <p:ext uri="{BB962C8B-B14F-4D97-AF65-F5344CB8AC3E}">
        <p14:creationId xmlns:p14="http://schemas.microsoft.com/office/powerpoint/2010/main" val="376975764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theme/theme1.xml><?xml version="1.0" encoding="utf-8"?>
<a:theme xmlns:a="http://schemas.openxmlformats.org/drawingml/2006/main" name="Firm PowerPoint Template">
  <a:themeElements>
    <a:clrScheme name="FSCS Presentation">
      <a:dk1>
        <a:sysClr val="windowText" lastClr="000000"/>
      </a:dk1>
      <a:lt1>
        <a:srgbClr val="FFFFFF"/>
      </a:lt1>
      <a:dk2>
        <a:srgbClr val="000000"/>
      </a:dk2>
      <a:lt2>
        <a:srgbClr val="FFFFFF"/>
      </a:lt2>
      <a:accent1>
        <a:srgbClr val="003366"/>
      </a:accent1>
      <a:accent2>
        <a:srgbClr val="7E8083"/>
      </a:accent2>
      <a:accent3>
        <a:srgbClr val="85C559"/>
      </a:accent3>
      <a:accent4>
        <a:srgbClr val="B9E5FB"/>
      </a:accent4>
      <a:accent5>
        <a:srgbClr val="3272A7"/>
      </a:accent5>
      <a:accent6>
        <a:srgbClr val="F89728"/>
      </a:accent6>
      <a:hlink>
        <a:srgbClr val="0000FF"/>
      </a:hlink>
      <a:folHlink>
        <a:srgbClr val="800080"/>
      </a:folHlink>
    </a:clrScheme>
    <a:fontScheme name="Foster Swift Font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PowerPoint Template</Template>
  <TotalTime>282</TotalTime>
  <Words>2226</Words>
  <Application>Microsoft Office PowerPoint</Application>
  <PresentationFormat>Custom</PresentationFormat>
  <Paragraphs>210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Verdana</vt:lpstr>
      <vt:lpstr>Wingdings</vt:lpstr>
      <vt:lpstr>Firm PowerPoint Template</vt:lpstr>
      <vt:lpstr>Letters of Intent and Term Sheets</vt:lpstr>
      <vt:lpstr>What is a Letter of Intent? What is a Term Sheet</vt:lpstr>
      <vt:lpstr>Location in the M&amp;A Process </vt:lpstr>
      <vt:lpstr>Term Sheets and Letters of Intent</vt:lpstr>
      <vt:lpstr>Advantages of Letters of Intent and Term Sheets  </vt:lpstr>
      <vt:lpstr>Disadvantages of Letters of Intent and Term Sheets</vt:lpstr>
      <vt:lpstr>Buyer’s Perspective</vt:lpstr>
      <vt:lpstr>Seller’s Perspective</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 of Intent</vt:lpstr>
      <vt:lpstr>Structure and Terms of Letters of Intent  </vt:lpstr>
      <vt:lpstr>Structure and Terms of Letters of Intent  </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of Intent and Term Sheets</dc:title>
  <dc:creator>Sherri A. Earley</dc:creator>
  <cp:lastModifiedBy>Oertel, Nicholas</cp:lastModifiedBy>
  <cp:revision>9</cp:revision>
  <dcterms:created xsi:type="dcterms:W3CDTF">2021-10-11T14:01:54Z</dcterms:created>
  <dcterms:modified xsi:type="dcterms:W3CDTF">2021-10-11T18:47:05Z</dcterms:modified>
</cp:coreProperties>
</file>